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21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4/12/2020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565F6C"/>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4/12/2020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565F6C"/>
                </a:solidFill>
                <a:latin typeface="Arial"/>
                <a:cs typeface="Arial"/>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4/12/2020</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565F6C"/>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4/12/2020</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942975" y="0"/>
            <a:ext cx="47625" cy="6858000"/>
          </a:xfrm>
          <a:custGeom>
            <a:avLst/>
            <a:gdLst/>
            <a:ahLst/>
            <a:cxnLst/>
            <a:rect l="l" t="t" r="r" b="b"/>
            <a:pathLst>
              <a:path w="47625" h="6858000">
                <a:moveTo>
                  <a:pt x="0" y="6858000"/>
                </a:moveTo>
                <a:lnTo>
                  <a:pt x="47625" y="6858000"/>
                </a:lnTo>
                <a:lnTo>
                  <a:pt x="47625" y="0"/>
                </a:lnTo>
                <a:lnTo>
                  <a:pt x="0" y="0"/>
                </a:lnTo>
                <a:lnTo>
                  <a:pt x="0" y="6858000"/>
                </a:lnTo>
                <a:close/>
              </a:path>
            </a:pathLst>
          </a:custGeom>
          <a:solidFill>
            <a:srgbClr val="FDC3AD">
              <a:alpha val="54116"/>
            </a:srgbClr>
          </a:solidFill>
        </p:spPr>
        <p:txBody>
          <a:bodyPr wrap="square" lIns="0" tIns="0" rIns="0" bIns="0" rtlCol="0"/>
          <a:lstStyle/>
          <a:p>
            <a:endParaRPr/>
          </a:p>
        </p:txBody>
      </p:sp>
      <p:sp>
        <p:nvSpPr>
          <p:cNvPr id="17" name="bk object 17"/>
          <p:cNvSpPr/>
          <p:nvPr/>
        </p:nvSpPr>
        <p:spPr>
          <a:xfrm>
            <a:off x="882650" y="0"/>
            <a:ext cx="3175" cy="6858000"/>
          </a:xfrm>
          <a:custGeom>
            <a:avLst/>
            <a:gdLst/>
            <a:ahLst/>
            <a:cxnLst/>
            <a:rect l="l" t="t" r="r" b="b"/>
            <a:pathLst>
              <a:path w="3175" h="6858000">
                <a:moveTo>
                  <a:pt x="0" y="6858000"/>
                </a:moveTo>
                <a:lnTo>
                  <a:pt x="3175" y="6858000"/>
                </a:lnTo>
                <a:lnTo>
                  <a:pt x="3175" y="0"/>
                </a:lnTo>
                <a:lnTo>
                  <a:pt x="0" y="0"/>
                </a:lnTo>
                <a:lnTo>
                  <a:pt x="0" y="6858000"/>
                </a:lnTo>
                <a:close/>
              </a:path>
            </a:pathLst>
          </a:custGeom>
          <a:solidFill>
            <a:srgbClr val="FDC3AD">
              <a:alpha val="54116"/>
            </a:srgbClr>
          </a:solidFill>
        </p:spPr>
        <p:txBody>
          <a:bodyPr wrap="square" lIns="0" tIns="0" rIns="0" bIns="0" rtlCol="0"/>
          <a:lstStyle/>
          <a:p>
            <a:endParaRPr/>
          </a:p>
        </p:txBody>
      </p:sp>
      <p:sp>
        <p:nvSpPr>
          <p:cNvPr id="18" name="bk object 18"/>
          <p:cNvSpPr/>
          <p:nvPr/>
        </p:nvSpPr>
        <p:spPr>
          <a:xfrm>
            <a:off x="381000" y="0"/>
            <a:ext cx="444500" cy="6858000"/>
          </a:xfrm>
          <a:custGeom>
            <a:avLst/>
            <a:gdLst/>
            <a:ahLst/>
            <a:cxnLst/>
            <a:rect l="l" t="t" r="r" b="b"/>
            <a:pathLst>
              <a:path w="444500" h="6858000">
                <a:moveTo>
                  <a:pt x="0" y="6858000"/>
                </a:moveTo>
                <a:lnTo>
                  <a:pt x="444500" y="6858000"/>
                </a:lnTo>
                <a:lnTo>
                  <a:pt x="444500" y="0"/>
                </a:lnTo>
                <a:lnTo>
                  <a:pt x="0" y="0"/>
                </a:lnTo>
                <a:lnTo>
                  <a:pt x="0" y="6858000"/>
                </a:lnTo>
                <a:close/>
              </a:path>
            </a:pathLst>
          </a:custGeom>
          <a:solidFill>
            <a:srgbClr val="FDC3AD">
              <a:alpha val="54116"/>
            </a:srgbClr>
          </a:solidFill>
        </p:spPr>
        <p:txBody>
          <a:bodyPr wrap="square" lIns="0" tIns="0" rIns="0" bIns="0" rtlCol="0"/>
          <a:lstStyle/>
          <a:p>
            <a:endParaRPr/>
          </a:p>
        </p:txBody>
      </p:sp>
      <p:sp>
        <p:nvSpPr>
          <p:cNvPr id="19" name="bk object 19"/>
          <p:cNvSpPr/>
          <p:nvPr/>
        </p:nvSpPr>
        <p:spPr>
          <a:xfrm>
            <a:off x="276225" y="0"/>
            <a:ext cx="104775" cy="6858000"/>
          </a:xfrm>
          <a:custGeom>
            <a:avLst/>
            <a:gdLst/>
            <a:ahLst/>
            <a:cxnLst/>
            <a:rect l="l" t="t" r="r" b="b"/>
            <a:pathLst>
              <a:path w="104775" h="6858000">
                <a:moveTo>
                  <a:pt x="0" y="6858000"/>
                </a:moveTo>
                <a:lnTo>
                  <a:pt x="104775" y="6858000"/>
                </a:lnTo>
                <a:lnTo>
                  <a:pt x="104775" y="0"/>
                </a:lnTo>
                <a:lnTo>
                  <a:pt x="0" y="0"/>
                </a:lnTo>
                <a:lnTo>
                  <a:pt x="0" y="6858000"/>
                </a:lnTo>
                <a:close/>
              </a:path>
            </a:pathLst>
          </a:custGeom>
          <a:solidFill>
            <a:srgbClr val="FFD9CE">
              <a:alpha val="36077"/>
            </a:srgbClr>
          </a:solidFill>
        </p:spPr>
        <p:txBody>
          <a:bodyPr wrap="square" lIns="0" tIns="0" rIns="0" bIns="0" rtlCol="0"/>
          <a:lstStyle/>
          <a:p>
            <a:endParaRPr/>
          </a:p>
        </p:txBody>
      </p:sp>
      <p:sp>
        <p:nvSpPr>
          <p:cNvPr id="20" name="bk object 20"/>
          <p:cNvSpPr/>
          <p:nvPr/>
        </p:nvSpPr>
        <p:spPr>
          <a:xfrm>
            <a:off x="990600" y="0"/>
            <a:ext cx="151130" cy="6858000"/>
          </a:xfrm>
          <a:custGeom>
            <a:avLst/>
            <a:gdLst/>
            <a:ahLst/>
            <a:cxnLst/>
            <a:rect l="l" t="t" r="r" b="b"/>
            <a:pathLst>
              <a:path w="151130" h="6858000">
                <a:moveTo>
                  <a:pt x="0" y="6858000"/>
                </a:moveTo>
                <a:lnTo>
                  <a:pt x="150812" y="6858000"/>
                </a:lnTo>
                <a:lnTo>
                  <a:pt x="150812" y="0"/>
                </a:lnTo>
                <a:lnTo>
                  <a:pt x="0" y="0"/>
                </a:lnTo>
                <a:lnTo>
                  <a:pt x="0" y="6858000"/>
                </a:lnTo>
                <a:close/>
              </a:path>
            </a:pathLst>
          </a:custGeom>
          <a:solidFill>
            <a:srgbClr val="FFD9CE">
              <a:alpha val="70195"/>
            </a:srgbClr>
          </a:solidFill>
        </p:spPr>
        <p:txBody>
          <a:bodyPr wrap="square" lIns="0" tIns="0" rIns="0" bIns="0" rtlCol="0"/>
          <a:lstStyle/>
          <a:p>
            <a:endParaRPr/>
          </a:p>
        </p:txBody>
      </p:sp>
      <p:sp>
        <p:nvSpPr>
          <p:cNvPr id="21" name="bk object 21"/>
          <p:cNvSpPr/>
          <p:nvPr/>
        </p:nvSpPr>
        <p:spPr>
          <a:xfrm>
            <a:off x="1295400" y="0"/>
            <a:ext cx="76200" cy="6858000"/>
          </a:xfrm>
          <a:custGeom>
            <a:avLst/>
            <a:gdLst/>
            <a:ahLst/>
            <a:cxnLst/>
            <a:rect l="l" t="t" r="r" b="b"/>
            <a:pathLst>
              <a:path w="76200" h="6858000">
                <a:moveTo>
                  <a:pt x="0" y="6858000"/>
                </a:moveTo>
                <a:lnTo>
                  <a:pt x="76200" y="6858000"/>
                </a:lnTo>
                <a:lnTo>
                  <a:pt x="76200" y="0"/>
                </a:lnTo>
                <a:lnTo>
                  <a:pt x="0" y="0"/>
                </a:lnTo>
                <a:lnTo>
                  <a:pt x="0" y="6858000"/>
                </a:lnTo>
                <a:close/>
              </a:path>
            </a:pathLst>
          </a:custGeom>
          <a:solidFill>
            <a:srgbClr val="FFECE8">
              <a:alpha val="70979"/>
            </a:srgbClr>
          </a:solidFill>
        </p:spPr>
        <p:txBody>
          <a:bodyPr wrap="square" lIns="0" tIns="0" rIns="0" bIns="0" rtlCol="0"/>
          <a:lstStyle/>
          <a:p>
            <a:endParaRPr/>
          </a:p>
        </p:txBody>
      </p:sp>
      <p:sp>
        <p:nvSpPr>
          <p:cNvPr id="22" name="bk object 22"/>
          <p:cNvSpPr/>
          <p:nvPr/>
        </p:nvSpPr>
        <p:spPr>
          <a:xfrm>
            <a:off x="1141412" y="0"/>
            <a:ext cx="78105" cy="6858000"/>
          </a:xfrm>
          <a:custGeom>
            <a:avLst/>
            <a:gdLst/>
            <a:ahLst/>
            <a:cxnLst/>
            <a:rect l="l" t="t" r="r" b="b"/>
            <a:pathLst>
              <a:path w="78105" h="6858000">
                <a:moveTo>
                  <a:pt x="0" y="6858000"/>
                </a:moveTo>
                <a:lnTo>
                  <a:pt x="77787" y="6858000"/>
                </a:lnTo>
                <a:lnTo>
                  <a:pt x="77787" y="0"/>
                </a:lnTo>
                <a:lnTo>
                  <a:pt x="0" y="0"/>
                </a:lnTo>
                <a:lnTo>
                  <a:pt x="0" y="6858000"/>
                </a:lnTo>
                <a:close/>
              </a:path>
            </a:pathLst>
          </a:custGeom>
          <a:solidFill>
            <a:srgbClr val="FFECE8">
              <a:alpha val="70979"/>
            </a:srgbClr>
          </a:solidFill>
        </p:spPr>
        <p:txBody>
          <a:bodyPr wrap="square" lIns="0" tIns="0" rIns="0" bIns="0" rtlCol="0"/>
          <a:lstStyle/>
          <a:p>
            <a:endParaRPr/>
          </a:p>
        </p:txBody>
      </p:sp>
      <p:sp>
        <p:nvSpPr>
          <p:cNvPr id="23" name="bk object 23"/>
          <p:cNvSpPr/>
          <p:nvPr/>
        </p:nvSpPr>
        <p:spPr>
          <a:xfrm>
            <a:off x="106362" y="0"/>
            <a:ext cx="0" cy="6858000"/>
          </a:xfrm>
          <a:custGeom>
            <a:avLst/>
            <a:gdLst/>
            <a:ahLst/>
            <a:cxnLst/>
            <a:rect l="l" t="t" r="r" b="b"/>
            <a:pathLst>
              <a:path h="6858000">
                <a:moveTo>
                  <a:pt x="0" y="0"/>
                </a:moveTo>
                <a:lnTo>
                  <a:pt x="0" y="6857999"/>
                </a:lnTo>
              </a:path>
            </a:pathLst>
          </a:custGeom>
          <a:ln w="57150">
            <a:solidFill>
              <a:srgbClr val="FDC3AD"/>
            </a:solidFill>
          </a:ln>
        </p:spPr>
        <p:txBody>
          <a:bodyPr wrap="square" lIns="0" tIns="0" rIns="0" bIns="0" rtlCol="0"/>
          <a:lstStyle/>
          <a:p>
            <a:endParaRPr/>
          </a:p>
        </p:txBody>
      </p:sp>
      <p:sp>
        <p:nvSpPr>
          <p:cNvPr id="24" name="bk object 24"/>
          <p:cNvSpPr/>
          <p:nvPr/>
        </p:nvSpPr>
        <p:spPr>
          <a:xfrm>
            <a:off x="885825" y="0"/>
            <a:ext cx="57150" cy="6858000"/>
          </a:xfrm>
          <a:custGeom>
            <a:avLst/>
            <a:gdLst/>
            <a:ahLst/>
            <a:cxnLst/>
            <a:rect l="l" t="t" r="r" b="b"/>
            <a:pathLst>
              <a:path w="57150" h="6858000">
                <a:moveTo>
                  <a:pt x="0" y="6857999"/>
                </a:moveTo>
                <a:lnTo>
                  <a:pt x="57150" y="6857999"/>
                </a:lnTo>
                <a:lnTo>
                  <a:pt x="57150" y="0"/>
                </a:lnTo>
                <a:lnTo>
                  <a:pt x="0" y="0"/>
                </a:lnTo>
                <a:lnTo>
                  <a:pt x="0" y="6857999"/>
                </a:lnTo>
                <a:close/>
              </a:path>
            </a:pathLst>
          </a:custGeom>
          <a:solidFill>
            <a:srgbClr val="FFECE8"/>
          </a:solidFill>
        </p:spPr>
        <p:txBody>
          <a:bodyPr wrap="square" lIns="0" tIns="0" rIns="0" bIns="0" rtlCol="0"/>
          <a:lstStyle/>
          <a:p>
            <a:endParaRPr/>
          </a:p>
        </p:txBody>
      </p:sp>
      <p:sp>
        <p:nvSpPr>
          <p:cNvPr id="25" name="bk object 25"/>
          <p:cNvSpPr/>
          <p:nvPr/>
        </p:nvSpPr>
        <p:spPr>
          <a:xfrm>
            <a:off x="825500" y="0"/>
            <a:ext cx="57150" cy="6858000"/>
          </a:xfrm>
          <a:custGeom>
            <a:avLst/>
            <a:gdLst/>
            <a:ahLst/>
            <a:cxnLst/>
            <a:rect l="l" t="t" r="r" b="b"/>
            <a:pathLst>
              <a:path w="57150" h="6858000">
                <a:moveTo>
                  <a:pt x="0" y="6857999"/>
                </a:moveTo>
                <a:lnTo>
                  <a:pt x="57150" y="6857999"/>
                </a:lnTo>
                <a:lnTo>
                  <a:pt x="57150" y="0"/>
                </a:lnTo>
                <a:lnTo>
                  <a:pt x="0" y="0"/>
                </a:lnTo>
                <a:lnTo>
                  <a:pt x="0" y="6857999"/>
                </a:lnTo>
                <a:close/>
              </a:path>
            </a:pathLst>
          </a:custGeom>
          <a:solidFill>
            <a:srgbClr val="FDC3AD"/>
          </a:solidFill>
        </p:spPr>
        <p:txBody>
          <a:bodyPr wrap="square" lIns="0" tIns="0" rIns="0" bIns="0" rtlCol="0"/>
          <a:lstStyle/>
          <a:p>
            <a:endParaRPr/>
          </a:p>
        </p:txBody>
      </p:sp>
      <p:sp>
        <p:nvSpPr>
          <p:cNvPr id="26" name="bk object 26"/>
          <p:cNvSpPr/>
          <p:nvPr/>
        </p:nvSpPr>
        <p:spPr>
          <a:xfrm>
            <a:off x="1727200" y="0"/>
            <a:ext cx="0" cy="6858000"/>
          </a:xfrm>
          <a:custGeom>
            <a:avLst/>
            <a:gdLst/>
            <a:ahLst/>
            <a:cxnLst/>
            <a:rect l="l" t="t" r="r" b="b"/>
            <a:pathLst>
              <a:path h="6858000">
                <a:moveTo>
                  <a:pt x="0" y="0"/>
                </a:moveTo>
                <a:lnTo>
                  <a:pt x="0" y="6857999"/>
                </a:lnTo>
              </a:path>
            </a:pathLst>
          </a:custGeom>
          <a:ln w="28575">
            <a:solidFill>
              <a:srgbClr val="FDC3AD"/>
            </a:solidFill>
          </a:ln>
        </p:spPr>
        <p:txBody>
          <a:bodyPr wrap="square" lIns="0" tIns="0" rIns="0" bIns="0" rtlCol="0"/>
          <a:lstStyle/>
          <a:p>
            <a:endParaRPr/>
          </a:p>
        </p:txBody>
      </p:sp>
      <p:sp>
        <p:nvSpPr>
          <p:cNvPr id="27" name="bk object 27"/>
          <p:cNvSpPr/>
          <p:nvPr/>
        </p:nvSpPr>
        <p:spPr>
          <a:xfrm>
            <a:off x="1066800" y="0"/>
            <a:ext cx="0" cy="6858000"/>
          </a:xfrm>
          <a:custGeom>
            <a:avLst/>
            <a:gdLst/>
            <a:ahLst/>
            <a:cxnLst/>
            <a:rect l="l" t="t" r="r" b="b"/>
            <a:pathLst>
              <a:path h="6858000">
                <a:moveTo>
                  <a:pt x="0" y="0"/>
                </a:moveTo>
                <a:lnTo>
                  <a:pt x="0" y="6857999"/>
                </a:lnTo>
              </a:path>
            </a:pathLst>
          </a:custGeom>
          <a:ln w="12700">
            <a:solidFill>
              <a:srgbClr val="FDC3AD"/>
            </a:solidFill>
          </a:ln>
        </p:spPr>
        <p:txBody>
          <a:bodyPr wrap="square" lIns="0" tIns="0" rIns="0" bIns="0" rtlCol="0"/>
          <a:lstStyle/>
          <a:p>
            <a:endParaRPr/>
          </a:p>
        </p:txBody>
      </p:sp>
      <p:sp>
        <p:nvSpPr>
          <p:cNvPr id="28" name="bk object 28"/>
          <p:cNvSpPr/>
          <p:nvPr/>
        </p:nvSpPr>
        <p:spPr>
          <a:xfrm>
            <a:off x="9125204" y="0"/>
            <a:ext cx="0" cy="6858000"/>
          </a:xfrm>
          <a:custGeom>
            <a:avLst/>
            <a:gdLst/>
            <a:ahLst/>
            <a:cxnLst/>
            <a:rect l="l" t="t" r="r" b="b"/>
            <a:pathLst>
              <a:path h="6858000">
                <a:moveTo>
                  <a:pt x="0" y="0"/>
                </a:moveTo>
                <a:lnTo>
                  <a:pt x="0" y="6857996"/>
                </a:lnTo>
              </a:path>
            </a:pathLst>
          </a:custGeom>
          <a:ln w="34290">
            <a:solidFill>
              <a:srgbClr val="FDC3AD"/>
            </a:solidFill>
          </a:ln>
        </p:spPr>
        <p:txBody>
          <a:bodyPr wrap="square" lIns="0" tIns="0" rIns="0" bIns="0" rtlCol="0"/>
          <a:lstStyle/>
          <a:p>
            <a:endParaRPr/>
          </a:p>
        </p:txBody>
      </p:sp>
      <p:sp>
        <p:nvSpPr>
          <p:cNvPr id="29" name="bk object 29"/>
          <p:cNvSpPr/>
          <p:nvPr/>
        </p:nvSpPr>
        <p:spPr>
          <a:xfrm>
            <a:off x="9090914" y="0"/>
            <a:ext cx="0" cy="6858000"/>
          </a:xfrm>
          <a:custGeom>
            <a:avLst/>
            <a:gdLst/>
            <a:ahLst/>
            <a:cxnLst/>
            <a:rect l="l" t="t" r="r" b="b"/>
            <a:pathLst>
              <a:path h="6858000">
                <a:moveTo>
                  <a:pt x="0" y="0"/>
                </a:moveTo>
                <a:lnTo>
                  <a:pt x="0" y="6857996"/>
                </a:lnTo>
              </a:path>
            </a:pathLst>
          </a:custGeom>
          <a:ln w="11429">
            <a:solidFill>
              <a:srgbClr val="FDC3AD"/>
            </a:solidFill>
          </a:ln>
        </p:spPr>
        <p:txBody>
          <a:bodyPr wrap="square" lIns="0" tIns="0" rIns="0" bIns="0" rtlCol="0"/>
          <a:lstStyle/>
          <a:p>
            <a:endParaRPr/>
          </a:p>
        </p:txBody>
      </p:sp>
      <p:sp>
        <p:nvSpPr>
          <p:cNvPr id="30" name="bk object 30"/>
          <p:cNvSpPr/>
          <p:nvPr/>
        </p:nvSpPr>
        <p:spPr>
          <a:xfrm>
            <a:off x="1257300" y="0"/>
            <a:ext cx="0" cy="6858000"/>
          </a:xfrm>
          <a:custGeom>
            <a:avLst/>
            <a:gdLst/>
            <a:ahLst/>
            <a:cxnLst/>
            <a:rect l="l" t="t" r="r" b="b"/>
            <a:pathLst>
              <a:path h="6858000">
                <a:moveTo>
                  <a:pt x="0" y="0"/>
                </a:moveTo>
                <a:lnTo>
                  <a:pt x="0" y="6858000"/>
                </a:lnTo>
              </a:path>
            </a:pathLst>
          </a:custGeom>
          <a:ln w="76200">
            <a:solidFill>
              <a:srgbClr val="FDC3AD"/>
            </a:solidFill>
          </a:ln>
        </p:spPr>
        <p:txBody>
          <a:bodyPr wrap="square" lIns="0" tIns="0" rIns="0" bIns="0" rtlCol="0"/>
          <a:lstStyle/>
          <a:p>
            <a:endParaRPr/>
          </a:p>
        </p:txBody>
      </p:sp>
      <p:sp>
        <p:nvSpPr>
          <p:cNvPr id="31" name="bk object 31"/>
          <p:cNvSpPr/>
          <p:nvPr/>
        </p:nvSpPr>
        <p:spPr>
          <a:xfrm>
            <a:off x="609600" y="3429000"/>
            <a:ext cx="1295400" cy="1295400"/>
          </a:xfrm>
          <a:custGeom>
            <a:avLst/>
            <a:gdLst/>
            <a:ahLst/>
            <a:cxnLst/>
            <a:rect l="l" t="t" r="r" b="b"/>
            <a:pathLst>
              <a:path w="1295400" h="1295400">
                <a:moveTo>
                  <a:pt x="647700" y="0"/>
                </a:moveTo>
                <a:lnTo>
                  <a:pt x="599360" y="1776"/>
                </a:lnTo>
                <a:lnTo>
                  <a:pt x="551986" y="7021"/>
                </a:lnTo>
                <a:lnTo>
                  <a:pt x="505702" y="15611"/>
                </a:lnTo>
                <a:lnTo>
                  <a:pt x="460633" y="27419"/>
                </a:lnTo>
                <a:lnTo>
                  <a:pt x="416905" y="42321"/>
                </a:lnTo>
                <a:lnTo>
                  <a:pt x="374643" y="60191"/>
                </a:lnTo>
                <a:lnTo>
                  <a:pt x="333972" y="80905"/>
                </a:lnTo>
                <a:lnTo>
                  <a:pt x="295017" y="104337"/>
                </a:lnTo>
                <a:lnTo>
                  <a:pt x="257904" y="130362"/>
                </a:lnTo>
                <a:lnTo>
                  <a:pt x="222758" y="158854"/>
                </a:lnTo>
                <a:lnTo>
                  <a:pt x="189704" y="189690"/>
                </a:lnTo>
                <a:lnTo>
                  <a:pt x="158867" y="222743"/>
                </a:lnTo>
                <a:lnTo>
                  <a:pt x="130373" y="257888"/>
                </a:lnTo>
                <a:lnTo>
                  <a:pt x="104346" y="295001"/>
                </a:lnTo>
                <a:lnTo>
                  <a:pt x="80913" y="333955"/>
                </a:lnTo>
                <a:lnTo>
                  <a:pt x="60197" y="374626"/>
                </a:lnTo>
                <a:lnTo>
                  <a:pt x="42325" y="416889"/>
                </a:lnTo>
                <a:lnTo>
                  <a:pt x="27422" y="460619"/>
                </a:lnTo>
                <a:lnTo>
                  <a:pt x="15612" y="505690"/>
                </a:lnTo>
                <a:lnTo>
                  <a:pt x="7022" y="551977"/>
                </a:lnTo>
                <a:lnTo>
                  <a:pt x="1776" y="599355"/>
                </a:lnTo>
                <a:lnTo>
                  <a:pt x="0" y="647700"/>
                </a:lnTo>
                <a:lnTo>
                  <a:pt x="1776" y="696044"/>
                </a:lnTo>
                <a:lnTo>
                  <a:pt x="7022" y="743422"/>
                </a:lnTo>
                <a:lnTo>
                  <a:pt x="15612" y="789709"/>
                </a:lnTo>
                <a:lnTo>
                  <a:pt x="27422" y="834780"/>
                </a:lnTo>
                <a:lnTo>
                  <a:pt x="42325" y="878510"/>
                </a:lnTo>
                <a:lnTo>
                  <a:pt x="60197" y="920773"/>
                </a:lnTo>
                <a:lnTo>
                  <a:pt x="80913" y="961444"/>
                </a:lnTo>
                <a:lnTo>
                  <a:pt x="104346" y="1000398"/>
                </a:lnTo>
                <a:lnTo>
                  <a:pt x="130373" y="1037511"/>
                </a:lnTo>
                <a:lnTo>
                  <a:pt x="158867" y="1072656"/>
                </a:lnTo>
                <a:lnTo>
                  <a:pt x="189704" y="1105709"/>
                </a:lnTo>
                <a:lnTo>
                  <a:pt x="222758" y="1136545"/>
                </a:lnTo>
                <a:lnTo>
                  <a:pt x="257904" y="1165037"/>
                </a:lnTo>
                <a:lnTo>
                  <a:pt x="295017" y="1191062"/>
                </a:lnTo>
                <a:lnTo>
                  <a:pt x="333972" y="1214494"/>
                </a:lnTo>
                <a:lnTo>
                  <a:pt x="374643" y="1235208"/>
                </a:lnTo>
                <a:lnTo>
                  <a:pt x="416905" y="1253078"/>
                </a:lnTo>
                <a:lnTo>
                  <a:pt x="460633" y="1267980"/>
                </a:lnTo>
                <a:lnTo>
                  <a:pt x="505702" y="1279788"/>
                </a:lnTo>
                <a:lnTo>
                  <a:pt x="551986" y="1288378"/>
                </a:lnTo>
                <a:lnTo>
                  <a:pt x="599360" y="1293623"/>
                </a:lnTo>
                <a:lnTo>
                  <a:pt x="647700" y="1295400"/>
                </a:lnTo>
                <a:lnTo>
                  <a:pt x="696044" y="1293623"/>
                </a:lnTo>
                <a:lnTo>
                  <a:pt x="743422" y="1288378"/>
                </a:lnTo>
                <a:lnTo>
                  <a:pt x="789709" y="1279788"/>
                </a:lnTo>
                <a:lnTo>
                  <a:pt x="834780" y="1267980"/>
                </a:lnTo>
                <a:lnTo>
                  <a:pt x="878510" y="1253078"/>
                </a:lnTo>
                <a:lnTo>
                  <a:pt x="920773" y="1235208"/>
                </a:lnTo>
                <a:lnTo>
                  <a:pt x="961444" y="1214494"/>
                </a:lnTo>
                <a:lnTo>
                  <a:pt x="1000398" y="1191062"/>
                </a:lnTo>
                <a:lnTo>
                  <a:pt x="1037511" y="1165037"/>
                </a:lnTo>
                <a:lnTo>
                  <a:pt x="1072656" y="1136545"/>
                </a:lnTo>
                <a:lnTo>
                  <a:pt x="1105709" y="1105709"/>
                </a:lnTo>
                <a:lnTo>
                  <a:pt x="1136545" y="1072656"/>
                </a:lnTo>
                <a:lnTo>
                  <a:pt x="1165037" y="1037511"/>
                </a:lnTo>
                <a:lnTo>
                  <a:pt x="1191062" y="1000398"/>
                </a:lnTo>
                <a:lnTo>
                  <a:pt x="1214494" y="961444"/>
                </a:lnTo>
                <a:lnTo>
                  <a:pt x="1235208" y="920773"/>
                </a:lnTo>
                <a:lnTo>
                  <a:pt x="1253078" y="878510"/>
                </a:lnTo>
                <a:lnTo>
                  <a:pt x="1267980" y="834780"/>
                </a:lnTo>
                <a:lnTo>
                  <a:pt x="1279788" y="789709"/>
                </a:lnTo>
                <a:lnTo>
                  <a:pt x="1288378" y="743422"/>
                </a:lnTo>
                <a:lnTo>
                  <a:pt x="1293623" y="696044"/>
                </a:lnTo>
                <a:lnTo>
                  <a:pt x="1295400" y="647700"/>
                </a:lnTo>
                <a:lnTo>
                  <a:pt x="1293623" y="599355"/>
                </a:lnTo>
                <a:lnTo>
                  <a:pt x="1288378" y="551977"/>
                </a:lnTo>
                <a:lnTo>
                  <a:pt x="1279788" y="505690"/>
                </a:lnTo>
                <a:lnTo>
                  <a:pt x="1267980" y="460619"/>
                </a:lnTo>
                <a:lnTo>
                  <a:pt x="1253078" y="416889"/>
                </a:lnTo>
                <a:lnTo>
                  <a:pt x="1235208" y="374626"/>
                </a:lnTo>
                <a:lnTo>
                  <a:pt x="1214494" y="333955"/>
                </a:lnTo>
                <a:lnTo>
                  <a:pt x="1191062" y="295001"/>
                </a:lnTo>
                <a:lnTo>
                  <a:pt x="1165037" y="257888"/>
                </a:lnTo>
                <a:lnTo>
                  <a:pt x="1136545" y="222743"/>
                </a:lnTo>
                <a:lnTo>
                  <a:pt x="1105709" y="189690"/>
                </a:lnTo>
                <a:lnTo>
                  <a:pt x="1072656" y="158854"/>
                </a:lnTo>
                <a:lnTo>
                  <a:pt x="1037511" y="130362"/>
                </a:lnTo>
                <a:lnTo>
                  <a:pt x="1000398" y="104337"/>
                </a:lnTo>
                <a:lnTo>
                  <a:pt x="961444" y="80905"/>
                </a:lnTo>
                <a:lnTo>
                  <a:pt x="920773" y="60191"/>
                </a:lnTo>
                <a:lnTo>
                  <a:pt x="878510" y="42321"/>
                </a:lnTo>
                <a:lnTo>
                  <a:pt x="834780" y="27419"/>
                </a:lnTo>
                <a:lnTo>
                  <a:pt x="789709" y="15611"/>
                </a:lnTo>
                <a:lnTo>
                  <a:pt x="743422" y="7021"/>
                </a:lnTo>
                <a:lnTo>
                  <a:pt x="696044" y="1776"/>
                </a:lnTo>
                <a:lnTo>
                  <a:pt x="647700" y="0"/>
                </a:lnTo>
                <a:close/>
              </a:path>
            </a:pathLst>
          </a:custGeom>
          <a:solidFill>
            <a:srgbClr val="FD8537"/>
          </a:solidFill>
        </p:spPr>
        <p:txBody>
          <a:bodyPr wrap="square" lIns="0" tIns="0" rIns="0" bIns="0" rtlCol="0"/>
          <a:lstStyle/>
          <a:p>
            <a:endParaRPr/>
          </a:p>
        </p:txBody>
      </p:sp>
      <p:sp>
        <p:nvSpPr>
          <p:cNvPr id="32" name="bk object 32"/>
          <p:cNvSpPr/>
          <p:nvPr/>
        </p:nvSpPr>
        <p:spPr>
          <a:xfrm>
            <a:off x="1309750" y="4867275"/>
            <a:ext cx="641350" cy="641350"/>
          </a:xfrm>
          <a:custGeom>
            <a:avLst/>
            <a:gdLst/>
            <a:ahLst/>
            <a:cxnLst/>
            <a:rect l="l" t="t" r="r" b="b"/>
            <a:pathLst>
              <a:path w="641350" h="641350">
                <a:moveTo>
                  <a:pt x="320675" y="0"/>
                </a:moveTo>
                <a:lnTo>
                  <a:pt x="273274" y="3475"/>
                </a:lnTo>
                <a:lnTo>
                  <a:pt x="228037" y="13572"/>
                </a:lnTo>
                <a:lnTo>
                  <a:pt x="185460" y="29794"/>
                </a:lnTo>
                <a:lnTo>
                  <a:pt x="146037" y="51647"/>
                </a:lnTo>
                <a:lnTo>
                  <a:pt x="110263" y="78635"/>
                </a:lnTo>
                <a:lnTo>
                  <a:pt x="78635" y="110263"/>
                </a:lnTo>
                <a:lnTo>
                  <a:pt x="51647" y="146037"/>
                </a:lnTo>
                <a:lnTo>
                  <a:pt x="29794" y="185460"/>
                </a:lnTo>
                <a:lnTo>
                  <a:pt x="13572" y="228037"/>
                </a:lnTo>
                <a:lnTo>
                  <a:pt x="3475" y="273274"/>
                </a:lnTo>
                <a:lnTo>
                  <a:pt x="0" y="320675"/>
                </a:lnTo>
                <a:lnTo>
                  <a:pt x="3475" y="368075"/>
                </a:lnTo>
                <a:lnTo>
                  <a:pt x="13572" y="413312"/>
                </a:lnTo>
                <a:lnTo>
                  <a:pt x="29794" y="455889"/>
                </a:lnTo>
                <a:lnTo>
                  <a:pt x="51647" y="495312"/>
                </a:lnTo>
                <a:lnTo>
                  <a:pt x="78635" y="531086"/>
                </a:lnTo>
                <a:lnTo>
                  <a:pt x="110263" y="562714"/>
                </a:lnTo>
                <a:lnTo>
                  <a:pt x="146037" y="589702"/>
                </a:lnTo>
                <a:lnTo>
                  <a:pt x="185460" y="611555"/>
                </a:lnTo>
                <a:lnTo>
                  <a:pt x="228037" y="627777"/>
                </a:lnTo>
                <a:lnTo>
                  <a:pt x="273274" y="637874"/>
                </a:lnTo>
                <a:lnTo>
                  <a:pt x="320675" y="641350"/>
                </a:lnTo>
                <a:lnTo>
                  <a:pt x="368047" y="637874"/>
                </a:lnTo>
                <a:lnTo>
                  <a:pt x="413266" y="627777"/>
                </a:lnTo>
                <a:lnTo>
                  <a:pt x="455834" y="611555"/>
                </a:lnTo>
                <a:lnTo>
                  <a:pt x="495256" y="589702"/>
                </a:lnTo>
                <a:lnTo>
                  <a:pt x="531034" y="562714"/>
                </a:lnTo>
                <a:lnTo>
                  <a:pt x="562671" y="531086"/>
                </a:lnTo>
                <a:lnTo>
                  <a:pt x="589670" y="495312"/>
                </a:lnTo>
                <a:lnTo>
                  <a:pt x="611534" y="455889"/>
                </a:lnTo>
                <a:lnTo>
                  <a:pt x="627767" y="413312"/>
                </a:lnTo>
                <a:lnTo>
                  <a:pt x="637871" y="368075"/>
                </a:lnTo>
                <a:lnTo>
                  <a:pt x="641350" y="320675"/>
                </a:lnTo>
                <a:lnTo>
                  <a:pt x="637871" y="273274"/>
                </a:lnTo>
                <a:lnTo>
                  <a:pt x="627767" y="228037"/>
                </a:lnTo>
                <a:lnTo>
                  <a:pt x="611534" y="185460"/>
                </a:lnTo>
                <a:lnTo>
                  <a:pt x="589670" y="146037"/>
                </a:lnTo>
                <a:lnTo>
                  <a:pt x="562671" y="110263"/>
                </a:lnTo>
                <a:lnTo>
                  <a:pt x="531034" y="78635"/>
                </a:lnTo>
                <a:lnTo>
                  <a:pt x="495256" y="51647"/>
                </a:lnTo>
                <a:lnTo>
                  <a:pt x="455834" y="29794"/>
                </a:lnTo>
                <a:lnTo>
                  <a:pt x="413266" y="13572"/>
                </a:lnTo>
                <a:lnTo>
                  <a:pt x="368047" y="3475"/>
                </a:lnTo>
                <a:lnTo>
                  <a:pt x="320675" y="0"/>
                </a:lnTo>
                <a:close/>
              </a:path>
            </a:pathLst>
          </a:custGeom>
          <a:solidFill>
            <a:srgbClr val="FD8537"/>
          </a:solidFill>
        </p:spPr>
        <p:txBody>
          <a:bodyPr wrap="square" lIns="0" tIns="0" rIns="0" bIns="0" rtlCol="0"/>
          <a:lstStyle/>
          <a:p>
            <a:endParaRPr/>
          </a:p>
        </p:txBody>
      </p:sp>
      <p:sp>
        <p:nvSpPr>
          <p:cNvPr id="33" name="bk object 33"/>
          <p:cNvSpPr/>
          <p:nvPr/>
        </p:nvSpPr>
        <p:spPr>
          <a:xfrm>
            <a:off x="1090612" y="5500751"/>
            <a:ext cx="138112" cy="136461"/>
          </a:xfrm>
          <a:prstGeom prst="rect">
            <a:avLst/>
          </a:prstGeom>
          <a:blipFill>
            <a:blip r:embed="rId2" cstate="print"/>
            <a:stretch>
              <a:fillRect/>
            </a:stretch>
          </a:blipFill>
        </p:spPr>
        <p:txBody>
          <a:bodyPr wrap="square" lIns="0" tIns="0" rIns="0" bIns="0" rtlCol="0"/>
          <a:lstStyle/>
          <a:p>
            <a:endParaRPr/>
          </a:p>
        </p:txBody>
      </p:sp>
      <p:sp>
        <p:nvSpPr>
          <p:cNvPr id="34" name="bk object 34"/>
          <p:cNvSpPr/>
          <p:nvPr/>
        </p:nvSpPr>
        <p:spPr>
          <a:xfrm>
            <a:off x="1663700" y="5788025"/>
            <a:ext cx="274955" cy="274955"/>
          </a:xfrm>
          <a:custGeom>
            <a:avLst/>
            <a:gdLst/>
            <a:ahLst/>
            <a:cxnLst/>
            <a:rect l="l" t="t" r="r" b="b"/>
            <a:pathLst>
              <a:path w="274955" h="274954">
                <a:moveTo>
                  <a:pt x="137287" y="0"/>
                </a:moveTo>
                <a:lnTo>
                  <a:pt x="93894" y="7000"/>
                </a:lnTo>
                <a:lnTo>
                  <a:pt x="56208" y="26494"/>
                </a:lnTo>
                <a:lnTo>
                  <a:pt x="26489" y="56219"/>
                </a:lnTo>
                <a:lnTo>
                  <a:pt x="6999" y="93912"/>
                </a:lnTo>
                <a:lnTo>
                  <a:pt x="0" y="137312"/>
                </a:lnTo>
                <a:lnTo>
                  <a:pt x="6999" y="180724"/>
                </a:lnTo>
                <a:lnTo>
                  <a:pt x="26489" y="218418"/>
                </a:lnTo>
                <a:lnTo>
                  <a:pt x="56208" y="248143"/>
                </a:lnTo>
                <a:lnTo>
                  <a:pt x="93894" y="267636"/>
                </a:lnTo>
                <a:lnTo>
                  <a:pt x="137287" y="274637"/>
                </a:lnTo>
                <a:lnTo>
                  <a:pt x="180692" y="267636"/>
                </a:lnTo>
                <a:lnTo>
                  <a:pt x="218410" y="248143"/>
                </a:lnTo>
                <a:lnTo>
                  <a:pt x="248167" y="218418"/>
                </a:lnTo>
                <a:lnTo>
                  <a:pt x="267688" y="180724"/>
                </a:lnTo>
                <a:lnTo>
                  <a:pt x="274700" y="137312"/>
                </a:lnTo>
                <a:lnTo>
                  <a:pt x="267688" y="93912"/>
                </a:lnTo>
                <a:lnTo>
                  <a:pt x="248167" y="56219"/>
                </a:lnTo>
                <a:lnTo>
                  <a:pt x="218410" y="26494"/>
                </a:lnTo>
                <a:lnTo>
                  <a:pt x="180692" y="7000"/>
                </a:lnTo>
                <a:lnTo>
                  <a:pt x="137287" y="0"/>
                </a:lnTo>
                <a:close/>
              </a:path>
            </a:pathLst>
          </a:custGeom>
          <a:solidFill>
            <a:srgbClr val="FD8537"/>
          </a:solidFill>
        </p:spPr>
        <p:txBody>
          <a:bodyPr wrap="square" lIns="0" tIns="0" rIns="0" bIns="0" rtlCol="0"/>
          <a:lstStyle/>
          <a:p>
            <a:endParaRPr/>
          </a:p>
        </p:txBody>
      </p:sp>
      <p:sp>
        <p:nvSpPr>
          <p:cNvPr id="35" name="bk object 35"/>
          <p:cNvSpPr/>
          <p:nvPr/>
        </p:nvSpPr>
        <p:spPr>
          <a:xfrm>
            <a:off x="1905000" y="4495800"/>
            <a:ext cx="365125" cy="365125"/>
          </a:xfrm>
          <a:custGeom>
            <a:avLst/>
            <a:gdLst/>
            <a:ahLst/>
            <a:cxnLst/>
            <a:rect l="l" t="t" r="r" b="b"/>
            <a:pathLst>
              <a:path w="365125" h="365125">
                <a:moveTo>
                  <a:pt x="182625" y="0"/>
                </a:moveTo>
                <a:lnTo>
                  <a:pt x="134084" y="6524"/>
                </a:lnTo>
                <a:lnTo>
                  <a:pt x="90461" y="24934"/>
                </a:lnTo>
                <a:lnTo>
                  <a:pt x="53498" y="53482"/>
                </a:lnTo>
                <a:lnTo>
                  <a:pt x="24939" y="90424"/>
                </a:lnTo>
                <a:lnTo>
                  <a:pt x="6525" y="134011"/>
                </a:lnTo>
                <a:lnTo>
                  <a:pt x="0" y="182499"/>
                </a:lnTo>
                <a:lnTo>
                  <a:pt x="6525" y="231113"/>
                </a:lnTo>
                <a:lnTo>
                  <a:pt x="24939" y="274701"/>
                </a:lnTo>
                <a:lnTo>
                  <a:pt x="53498" y="311642"/>
                </a:lnTo>
                <a:lnTo>
                  <a:pt x="90461" y="340190"/>
                </a:lnTo>
                <a:lnTo>
                  <a:pt x="134084" y="358600"/>
                </a:lnTo>
                <a:lnTo>
                  <a:pt x="182625" y="365125"/>
                </a:lnTo>
                <a:lnTo>
                  <a:pt x="231113" y="358600"/>
                </a:lnTo>
                <a:lnTo>
                  <a:pt x="274700" y="340190"/>
                </a:lnTo>
                <a:lnTo>
                  <a:pt x="311642" y="311642"/>
                </a:lnTo>
                <a:lnTo>
                  <a:pt x="340190" y="274701"/>
                </a:lnTo>
                <a:lnTo>
                  <a:pt x="358600" y="231113"/>
                </a:lnTo>
                <a:lnTo>
                  <a:pt x="365125" y="182625"/>
                </a:lnTo>
                <a:lnTo>
                  <a:pt x="358600" y="134011"/>
                </a:lnTo>
                <a:lnTo>
                  <a:pt x="340190" y="90424"/>
                </a:lnTo>
                <a:lnTo>
                  <a:pt x="311642" y="53482"/>
                </a:lnTo>
                <a:lnTo>
                  <a:pt x="274701" y="24934"/>
                </a:lnTo>
                <a:lnTo>
                  <a:pt x="231113" y="6524"/>
                </a:lnTo>
                <a:lnTo>
                  <a:pt x="182625" y="0"/>
                </a:lnTo>
                <a:close/>
              </a:path>
            </a:pathLst>
          </a:custGeom>
          <a:solidFill>
            <a:srgbClr val="FD8537"/>
          </a:solid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4/12/2020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8763000" y="0"/>
            <a:ext cx="0" cy="6858000"/>
          </a:xfrm>
          <a:custGeom>
            <a:avLst/>
            <a:gdLst/>
            <a:ahLst/>
            <a:cxnLst/>
            <a:rect l="l" t="t" r="r" b="b"/>
            <a:pathLst>
              <a:path h="6858000">
                <a:moveTo>
                  <a:pt x="0" y="0"/>
                </a:moveTo>
                <a:lnTo>
                  <a:pt x="0" y="6857999"/>
                </a:lnTo>
              </a:path>
            </a:pathLst>
          </a:custGeom>
          <a:ln w="38100">
            <a:solidFill>
              <a:srgbClr val="FDC3AD"/>
            </a:solidFill>
          </a:ln>
        </p:spPr>
        <p:txBody>
          <a:bodyPr wrap="square" lIns="0" tIns="0" rIns="0" bIns="0" rtlCol="0"/>
          <a:lstStyle/>
          <a:p>
            <a:endParaRPr/>
          </a:p>
        </p:txBody>
      </p:sp>
      <p:sp>
        <p:nvSpPr>
          <p:cNvPr id="17" name="bk object 17"/>
          <p:cNvSpPr/>
          <p:nvPr/>
        </p:nvSpPr>
        <p:spPr>
          <a:xfrm>
            <a:off x="87630" y="0"/>
            <a:ext cx="0" cy="6858000"/>
          </a:xfrm>
          <a:custGeom>
            <a:avLst/>
            <a:gdLst/>
            <a:ahLst/>
            <a:cxnLst/>
            <a:rect l="l" t="t" r="r" b="b"/>
            <a:pathLst>
              <a:path h="6858000">
                <a:moveTo>
                  <a:pt x="0" y="0"/>
                </a:moveTo>
                <a:lnTo>
                  <a:pt x="0" y="6857996"/>
                </a:lnTo>
              </a:path>
            </a:pathLst>
          </a:custGeom>
          <a:ln w="34290">
            <a:solidFill>
              <a:srgbClr val="FDC3AD"/>
            </a:solidFill>
          </a:ln>
        </p:spPr>
        <p:txBody>
          <a:bodyPr wrap="square" lIns="0" tIns="0" rIns="0" bIns="0" rtlCol="0"/>
          <a:lstStyle/>
          <a:p>
            <a:endParaRPr/>
          </a:p>
        </p:txBody>
      </p:sp>
      <p:sp>
        <p:nvSpPr>
          <p:cNvPr id="18" name="bk object 18"/>
          <p:cNvSpPr/>
          <p:nvPr/>
        </p:nvSpPr>
        <p:spPr>
          <a:xfrm>
            <a:off x="53339" y="0"/>
            <a:ext cx="0" cy="6858000"/>
          </a:xfrm>
          <a:custGeom>
            <a:avLst/>
            <a:gdLst/>
            <a:ahLst/>
            <a:cxnLst/>
            <a:rect l="l" t="t" r="r" b="b"/>
            <a:pathLst>
              <a:path h="6858000">
                <a:moveTo>
                  <a:pt x="0" y="0"/>
                </a:moveTo>
                <a:lnTo>
                  <a:pt x="0" y="6857996"/>
                </a:lnTo>
              </a:path>
            </a:pathLst>
          </a:custGeom>
          <a:ln w="11430">
            <a:solidFill>
              <a:srgbClr val="FDC3AD"/>
            </a:solidFill>
          </a:ln>
        </p:spPr>
        <p:txBody>
          <a:bodyPr wrap="square" lIns="0" tIns="0" rIns="0" bIns="0" rtlCol="0"/>
          <a:lstStyle/>
          <a:p>
            <a:endParaRPr/>
          </a:p>
        </p:txBody>
      </p:sp>
      <p:sp>
        <p:nvSpPr>
          <p:cNvPr id="19" name="bk object 19"/>
          <p:cNvSpPr/>
          <p:nvPr/>
        </p:nvSpPr>
        <p:spPr>
          <a:xfrm>
            <a:off x="8839200" y="0"/>
            <a:ext cx="304800" cy="6858000"/>
          </a:xfrm>
          <a:custGeom>
            <a:avLst/>
            <a:gdLst/>
            <a:ahLst/>
            <a:cxnLst/>
            <a:rect l="l" t="t" r="r" b="b"/>
            <a:pathLst>
              <a:path w="304800" h="6858000">
                <a:moveTo>
                  <a:pt x="0" y="6858000"/>
                </a:moveTo>
                <a:lnTo>
                  <a:pt x="304800" y="6858000"/>
                </a:lnTo>
                <a:lnTo>
                  <a:pt x="304800" y="0"/>
                </a:lnTo>
                <a:lnTo>
                  <a:pt x="0" y="0"/>
                </a:lnTo>
                <a:lnTo>
                  <a:pt x="0" y="6858000"/>
                </a:lnTo>
                <a:close/>
              </a:path>
            </a:pathLst>
          </a:custGeom>
          <a:solidFill>
            <a:srgbClr val="FDC3AD">
              <a:alpha val="87057"/>
            </a:srgbClr>
          </a:solidFill>
        </p:spPr>
        <p:txBody>
          <a:bodyPr wrap="square" lIns="0" tIns="0" rIns="0" bIns="0" rtlCol="0"/>
          <a:lstStyle/>
          <a:p>
            <a:endParaRPr/>
          </a:p>
        </p:txBody>
      </p:sp>
      <p:sp>
        <p:nvSpPr>
          <p:cNvPr id="20" name="bk object 20"/>
          <p:cNvSpPr/>
          <p:nvPr/>
        </p:nvSpPr>
        <p:spPr>
          <a:xfrm>
            <a:off x="8915400" y="0"/>
            <a:ext cx="0" cy="6858000"/>
          </a:xfrm>
          <a:custGeom>
            <a:avLst/>
            <a:gdLst/>
            <a:ahLst/>
            <a:cxnLst/>
            <a:rect l="l" t="t" r="r" b="b"/>
            <a:pathLst>
              <a:path h="6858000">
                <a:moveTo>
                  <a:pt x="0" y="0"/>
                </a:moveTo>
                <a:lnTo>
                  <a:pt x="0" y="6857999"/>
                </a:lnTo>
              </a:path>
            </a:pathLst>
          </a:custGeom>
          <a:ln w="12700">
            <a:solidFill>
              <a:srgbClr val="FD8537"/>
            </a:solidFill>
          </a:ln>
        </p:spPr>
        <p:txBody>
          <a:bodyPr wrap="square" lIns="0" tIns="0" rIns="0" bIns="0" rtlCol="0"/>
          <a:lstStyle/>
          <a:p>
            <a:endParaRPr/>
          </a:p>
        </p:txBody>
      </p:sp>
      <p:sp>
        <p:nvSpPr>
          <p:cNvPr id="21" name="bk object 21"/>
          <p:cNvSpPr/>
          <p:nvPr/>
        </p:nvSpPr>
        <p:spPr>
          <a:xfrm>
            <a:off x="8156575" y="5715000"/>
            <a:ext cx="549275" cy="549275"/>
          </a:xfrm>
          <a:custGeom>
            <a:avLst/>
            <a:gdLst/>
            <a:ahLst/>
            <a:cxnLst/>
            <a:rect l="l" t="t" r="r" b="b"/>
            <a:pathLst>
              <a:path w="549275" h="549275">
                <a:moveTo>
                  <a:pt x="274700" y="0"/>
                </a:moveTo>
                <a:lnTo>
                  <a:pt x="225309" y="4424"/>
                </a:lnTo>
                <a:lnTo>
                  <a:pt x="178828" y="17182"/>
                </a:lnTo>
                <a:lnTo>
                  <a:pt x="136031" y="37496"/>
                </a:lnTo>
                <a:lnTo>
                  <a:pt x="97693" y="64591"/>
                </a:lnTo>
                <a:lnTo>
                  <a:pt x="64589" y="97692"/>
                </a:lnTo>
                <a:lnTo>
                  <a:pt x="37493" y="136023"/>
                </a:lnTo>
                <a:lnTo>
                  <a:pt x="17180" y="178808"/>
                </a:lnTo>
                <a:lnTo>
                  <a:pt x="4424" y="225271"/>
                </a:lnTo>
                <a:lnTo>
                  <a:pt x="0" y="274637"/>
                </a:lnTo>
                <a:lnTo>
                  <a:pt x="4424" y="324003"/>
                </a:lnTo>
                <a:lnTo>
                  <a:pt x="17180" y="370466"/>
                </a:lnTo>
                <a:lnTo>
                  <a:pt x="37493" y="413251"/>
                </a:lnTo>
                <a:lnTo>
                  <a:pt x="64589" y="451582"/>
                </a:lnTo>
                <a:lnTo>
                  <a:pt x="97693" y="484683"/>
                </a:lnTo>
                <a:lnTo>
                  <a:pt x="136031" y="511778"/>
                </a:lnTo>
                <a:lnTo>
                  <a:pt x="178828" y="532092"/>
                </a:lnTo>
                <a:lnTo>
                  <a:pt x="225309" y="544850"/>
                </a:lnTo>
                <a:lnTo>
                  <a:pt x="274700" y="549275"/>
                </a:lnTo>
                <a:lnTo>
                  <a:pt x="324054" y="544850"/>
                </a:lnTo>
                <a:lnTo>
                  <a:pt x="370506" y="532092"/>
                </a:lnTo>
                <a:lnTo>
                  <a:pt x="413281" y="511778"/>
                </a:lnTo>
                <a:lnTo>
                  <a:pt x="451603" y="484683"/>
                </a:lnTo>
                <a:lnTo>
                  <a:pt x="484696" y="451582"/>
                </a:lnTo>
                <a:lnTo>
                  <a:pt x="511786" y="413251"/>
                </a:lnTo>
                <a:lnTo>
                  <a:pt x="532096" y="370466"/>
                </a:lnTo>
                <a:lnTo>
                  <a:pt x="544851" y="324003"/>
                </a:lnTo>
                <a:lnTo>
                  <a:pt x="549275" y="274637"/>
                </a:lnTo>
                <a:lnTo>
                  <a:pt x="544851" y="225271"/>
                </a:lnTo>
                <a:lnTo>
                  <a:pt x="532096" y="178808"/>
                </a:lnTo>
                <a:lnTo>
                  <a:pt x="511786" y="136023"/>
                </a:lnTo>
                <a:lnTo>
                  <a:pt x="484696" y="97692"/>
                </a:lnTo>
                <a:lnTo>
                  <a:pt x="451603" y="64591"/>
                </a:lnTo>
                <a:lnTo>
                  <a:pt x="413281" y="37496"/>
                </a:lnTo>
                <a:lnTo>
                  <a:pt x="370506" y="17182"/>
                </a:lnTo>
                <a:lnTo>
                  <a:pt x="324054" y="4424"/>
                </a:lnTo>
                <a:lnTo>
                  <a:pt x="274700" y="0"/>
                </a:lnTo>
                <a:close/>
              </a:path>
            </a:pathLst>
          </a:custGeom>
          <a:solidFill>
            <a:srgbClr val="FD8537"/>
          </a:solidFill>
        </p:spPr>
        <p:txBody>
          <a:bodyPr wrap="square" lIns="0" tIns="0" rIns="0" bIns="0" rtlCol="0"/>
          <a:lstStyle/>
          <a:p>
            <a:endParaRPr/>
          </a:p>
        </p:txBody>
      </p:sp>
      <p:sp>
        <p:nvSpPr>
          <p:cNvPr id="2" name="Holder 2"/>
          <p:cNvSpPr>
            <a:spLocks noGrp="1"/>
          </p:cNvSpPr>
          <p:nvPr>
            <p:ph type="title"/>
          </p:nvPr>
        </p:nvSpPr>
        <p:spPr>
          <a:xfrm>
            <a:off x="535940" y="434162"/>
            <a:ext cx="8072119" cy="483234"/>
          </a:xfrm>
          <a:prstGeom prst="rect">
            <a:avLst/>
          </a:prstGeom>
        </p:spPr>
        <p:txBody>
          <a:bodyPr wrap="square" lIns="0" tIns="0" rIns="0" bIns="0">
            <a:spAutoFit/>
          </a:bodyPr>
          <a:lstStyle>
            <a:lvl1pPr>
              <a:defRPr sz="2400" b="1" i="0">
                <a:solidFill>
                  <a:srgbClr val="565F6C"/>
                </a:solidFill>
                <a:latin typeface="Arial"/>
                <a:cs typeface="Arial"/>
              </a:defRPr>
            </a:lvl1pPr>
          </a:lstStyle>
          <a:p>
            <a:endParaRPr/>
          </a:p>
        </p:txBody>
      </p:sp>
      <p:sp>
        <p:nvSpPr>
          <p:cNvPr id="3" name="Holder 3"/>
          <p:cNvSpPr>
            <a:spLocks noGrp="1"/>
          </p:cNvSpPr>
          <p:nvPr>
            <p:ph type="body" idx="1"/>
          </p:nvPr>
        </p:nvSpPr>
        <p:spPr>
          <a:xfrm>
            <a:off x="787400" y="1625853"/>
            <a:ext cx="7569200" cy="310451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4/12/2020</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364994" y="4492574"/>
            <a:ext cx="5817235" cy="483234"/>
          </a:xfrm>
          <a:prstGeom prst="rect">
            <a:avLst/>
          </a:prstGeom>
        </p:spPr>
        <p:txBody>
          <a:bodyPr vert="horz" wrap="square" lIns="0" tIns="12700" rIns="0" bIns="0" rtlCol="0">
            <a:spAutoFit/>
          </a:bodyPr>
          <a:lstStyle/>
          <a:p>
            <a:pPr marL="12700">
              <a:lnSpc>
                <a:spcPct val="100000"/>
              </a:lnSpc>
              <a:spcBef>
                <a:spcPts val="100"/>
              </a:spcBef>
            </a:pPr>
            <a:r>
              <a:rPr sz="3000" b="1" dirty="0">
                <a:solidFill>
                  <a:srgbClr val="565F6C"/>
                </a:solidFill>
                <a:latin typeface="Arial"/>
                <a:cs typeface="Arial"/>
              </a:rPr>
              <a:t>H</a:t>
            </a:r>
            <a:r>
              <a:rPr sz="2400" b="1" dirty="0">
                <a:solidFill>
                  <a:srgbClr val="565F6C"/>
                </a:solidFill>
                <a:latin typeface="Arial"/>
                <a:cs typeface="Arial"/>
              </a:rPr>
              <a:t>OW </a:t>
            </a:r>
            <a:r>
              <a:rPr sz="2400" b="1" spc="-30" dirty="0">
                <a:solidFill>
                  <a:srgbClr val="565F6C"/>
                </a:solidFill>
                <a:latin typeface="Arial"/>
                <a:cs typeface="Arial"/>
              </a:rPr>
              <a:t>TO </a:t>
            </a:r>
            <a:r>
              <a:rPr sz="2400" b="1" dirty="0">
                <a:solidFill>
                  <a:srgbClr val="565F6C"/>
                </a:solidFill>
                <a:latin typeface="Arial"/>
                <a:cs typeface="Arial"/>
              </a:rPr>
              <a:t>WRITE A GOOD</a:t>
            </a:r>
            <a:r>
              <a:rPr sz="2400" b="1" spc="540" dirty="0">
                <a:solidFill>
                  <a:srgbClr val="565F6C"/>
                </a:solidFill>
                <a:latin typeface="Arial"/>
                <a:cs typeface="Arial"/>
              </a:rPr>
              <a:t> </a:t>
            </a:r>
            <a:r>
              <a:rPr sz="2400" b="1" spc="-25" dirty="0">
                <a:solidFill>
                  <a:srgbClr val="565F6C"/>
                </a:solidFill>
                <a:latin typeface="Arial"/>
                <a:cs typeface="Arial"/>
              </a:rPr>
              <a:t>PARAGRAPH</a:t>
            </a:r>
            <a:endParaRPr sz="2400">
              <a:latin typeface="Arial"/>
              <a:cs typeface="Arial"/>
            </a:endParaRPr>
          </a:p>
        </p:txBody>
      </p:sp>
      <p:sp>
        <p:nvSpPr>
          <p:cNvPr id="3" name="TextBox 2"/>
          <p:cNvSpPr txBox="1"/>
          <p:nvPr/>
        </p:nvSpPr>
        <p:spPr>
          <a:xfrm>
            <a:off x="3886200" y="838200"/>
            <a:ext cx="4648200" cy="1569660"/>
          </a:xfrm>
          <a:prstGeom prst="rect">
            <a:avLst/>
          </a:prstGeom>
          <a:noFill/>
        </p:spPr>
        <p:txBody>
          <a:bodyPr wrap="square" rtlCol="0">
            <a:spAutoFit/>
          </a:bodyPr>
          <a:lstStyle/>
          <a:p>
            <a:r>
              <a:rPr lang="en-US" sz="4800" dirty="0" smtClean="0">
                <a:latin typeface="Aldhabi" pitchFamily="2" charset="-78"/>
                <a:cs typeface="Aldhabi" pitchFamily="2" charset="-78"/>
              </a:rPr>
              <a:t>Published BY  :   </a:t>
            </a:r>
            <a:br>
              <a:rPr lang="en-US" sz="4800" dirty="0" smtClean="0">
                <a:latin typeface="Aldhabi" pitchFamily="2" charset="-78"/>
                <a:cs typeface="Aldhabi" pitchFamily="2" charset="-78"/>
              </a:rPr>
            </a:br>
            <a:r>
              <a:rPr lang="en-US" sz="4800" dirty="0" smtClean="0">
                <a:latin typeface="Aldhabi" pitchFamily="2" charset="-78"/>
                <a:cs typeface="Aldhabi" pitchFamily="2" charset="-78"/>
              </a:rPr>
              <a:t>  </a:t>
            </a:r>
            <a:r>
              <a:rPr lang="en-US" sz="4800" dirty="0" err="1" smtClean="0">
                <a:latin typeface="Aldhabi" pitchFamily="2" charset="-78"/>
                <a:cs typeface="Aldhabi" pitchFamily="2" charset="-78"/>
              </a:rPr>
              <a:t>Nisar</a:t>
            </a:r>
            <a:r>
              <a:rPr lang="en-US" sz="4800" dirty="0" smtClean="0">
                <a:latin typeface="Aldhabi" pitchFamily="2" charset="-78"/>
                <a:cs typeface="Aldhabi" pitchFamily="2" charset="-78"/>
              </a:rPr>
              <a:t> Ahmad</a:t>
            </a:r>
            <a:endParaRPr lang="en-US" sz="4800" dirty="0">
              <a:latin typeface="Aldhabi" pitchFamily="2" charset="-78"/>
              <a:cs typeface="Aldhabi"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434162"/>
            <a:ext cx="3604895" cy="483234"/>
          </a:xfrm>
          <a:prstGeom prst="rect">
            <a:avLst/>
          </a:prstGeom>
        </p:spPr>
        <p:txBody>
          <a:bodyPr vert="horz" wrap="square" lIns="0" tIns="12700" rIns="0" bIns="0" rtlCol="0">
            <a:spAutoFit/>
          </a:bodyPr>
          <a:lstStyle/>
          <a:p>
            <a:pPr marL="12700">
              <a:lnSpc>
                <a:spcPct val="100000"/>
              </a:lnSpc>
              <a:spcBef>
                <a:spcPts val="100"/>
              </a:spcBef>
            </a:pPr>
            <a:r>
              <a:rPr sz="3000" spc="-5" dirty="0"/>
              <a:t>E</a:t>
            </a:r>
            <a:r>
              <a:rPr spc="-5" dirty="0"/>
              <a:t>DITING</a:t>
            </a:r>
            <a:r>
              <a:rPr spc="135" dirty="0"/>
              <a:t> </a:t>
            </a:r>
            <a:r>
              <a:rPr sz="3000" spc="-30" dirty="0"/>
              <a:t>P</a:t>
            </a:r>
            <a:r>
              <a:rPr spc="-30" dirty="0"/>
              <a:t>ARAGRAPHS</a:t>
            </a:r>
            <a:endParaRPr sz="3000"/>
          </a:p>
        </p:txBody>
      </p:sp>
      <p:sp>
        <p:nvSpPr>
          <p:cNvPr id="3" name="object 3"/>
          <p:cNvSpPr txBox="1"/>
          <p:nvPr/>
        </p:nvSpPr>
        <p:spPr>
          <a:xfrm>
            <a:off x="535940" y="1569466"/>
            <a:ext cx="7272655" cy="4866005"/>
          </a:xfrm>
          <a:prstGeom prst="rect">
            <a:avLst/>
          </a:prstGeom>
        </p:spPr>
        <p:txBody>
          <a:bodyPr vert="horz" wrap="square" lIns="0" tIns="12065" rIns="0" bIns="0" rtlCol="0">
            <a:spAutoFit/>
          </a:bodyPr>
          <a:lstStyle/>
          <a:p>
            <a:pPr marL="12700">
              <a:lnSpc>
                <a:spcPts val="2050"/>
              </a:lnSpc>
              <a:spcBef>
                <a:spcPts val="95"/>
              </a:spcBef>
            </a:pPr>
            <a:r>
              <a:rPr sz="1900" b="1" spc="-5" dirty="0">
                <a:latin typeface="Arial"/>
                <a:cs typeface="Arial"/>
              </a:rPr>
              <a:t>What is the editing</a:t>
            </a:r>
            <a:r>
              <a:rPr sz="1900" b="1" spc="10" dirty="0">
                <a:latin typeface="Arial"/>
                <a:cs typeface="Arial"/>
              </a:rPr>
              <a:t> </a:t>
            </a:r>
            <a:r>
              <a:rPr sz="1900" b="1" spc="-5" dirty="0">
                <a:latin typeface="Arial"/>
                <a:cs typeface="Arial"/>
              </a:rPr>
              <a:t>stage?</a:t>
            </a:r>
            <a:endParaRPr sz="1900">
              <a:latin typeface="Arial"/>
              <a:cs typeface="Arial"/>
            </a:endParaRPr>
          </a:p>
          <a:p>
            <a:pPr marL="286385">
              <a:lnSpc>
                <a:spcPts val="1825"/>
              </a:lnSpc>
            </a:pPr>
            <a:r>
              <a:rPr sz="1900" spc="-5" dirty="0">
                <a:latin typeface="Arial"/>
                <a:cs typeface="Arial"/>
              </a:rPr>
              <a:t>The editing stage is </a:t>
            </a:r>
            <a:r>
              <a:rPr sz="1900" spc="-10" dirty="0">
                <a:latin typeface="Arial"/>
                <a:cs typeface="Arial"/>
              </a:rPr>
              <a:t>when </a:t>
            </a:r>
            <a:r>
              <a:rPr sz="1900" spc="-5" dirty="0">
                <a:latin typeface="Arial"/>
                <a:cs typeface="Arial"/>
              </a:rPr>
              <a:t>you check your paragraph for</a:t>
            </a:r>
            <a:r>
              <a:rPr sz="1900" spc="285" dirty="0">
                <a:latin typeface="Arial"/>
                <a:cs typeface="Arial"/>
              </a:rPr>
              <a:t> </a:t>
            </a:r>
            <a:r>
              <a:rPr sz="1900" spc="-5" dirty="0">
                <a:latin typeface="Arial"/>
                <a:cs typeface="Arial"/>
              </a:rPr>
              <a:t>mistakes</a:t>
            </a:r>
            <a:endParaRPr sz="1900">
              <a:latin typeface="Arial"/>
              <a:cs typeface="Arial"/>
            </a:endParaRPr>
          </a:p>
          <a:p>
            <a:pPr marL="286385">
              <a:lnSpc>
                <a:spcPts val="2050"/>
              </a:lnSpc>
            </a:pPr>
            <a:r>
              <a:rPr sz="1900" spc="-5" dirty="0">
                <a:latin typeface="Arial"/>
                <a:cs typeface="Arial"/>
              </a:rPr>
              <a:t>and </a:t>
            </a:r>
            <a:r>
              <a:rPr sz="1900" dirty="0">
                <a:latin typeface="Arial"/>
                <a:cs typeface="Arial"/>
              </a:rPr>
              <a:t>correct</a:t>
            </a:r>
            <a:r>
              <a:rPr sz="1900" spc="15" dirty="0">
                <a:latin typeface="Arial"/>
                <a:cs typeface="Arial"/>
              </a:rPr>
              <a:t> </a:t>
            </a:r>
            <a:r>
              <a:rPr sz="1900" spc="-5" dirty="0">
                <a:latin typeface="Arial"/>
                <a:cs typeface="Arial"/>
              </a:rPr>
              <a:t>them.</a:t>
            </a:r>
            <a:endParaRPr sz="1900">
              <a:latin typeface="Arial"/>
              <a:cs typeface="Arial"/>
            </a:endParaRPr>
          </a:p>
          <a:p>
            <a:pPr>
              <a:lnSpc>
                <a:spcPct val="100000"/>
              </a:lnSpc>
              <a:spcBef>
                <a:spcPts val="40"/>
              </a:spcBef>
            </a:pPr>
            <a:endParaRPr sz="2200">
              <a:latin typeface="Times New Roman"/>
              <a:cs typeface="Times New Roman"/>
            </a:endParaRPr>
          </a:p>
          <a:p>
            <a:pPr marL="12700">
              <a:lnSpc>
                <a:spcPct val="100000"/>
              </a:lnSpc>
            </a:pPr>
            <a:r>
              <a:rPr sz="1900" b="1" spc="-5" dirty="0">
                <a:latin typeface="Arial"/>
                <a:cs typeface="Arial"/>
              </a:rPr>
              <a:t>Grammar and</a:t>
            </a:r>
            <a:r>
              <a:rPr sz="1900" b="1" spc="10" dirty="0">
                <a:latin typeface="Arial"/>
                <a:cs typeface="Arial"/>
              </a:rPr>
              <a:t> </a:t>
            </a:r>
            <a:r>
              <a:rPr sz="1900" b="1" spc="-5" dirty="0">
                <a:latin typeface="Arial"/>
                <a:cs typeface="Arial"/>
              </a:rPr>
              <a:t>Spelling</a:t>
            </a:r>
            <a:endParaRPr sz="1900">
              <a:latin typeface="Arial"/>
              <a:cs typeface="Arial"/>
            </a:endParaRPr>
          </a:p>
          <a:p>
            <a:pPr marL="545465" indent="-268605">
              <a:lnSpc>
                <a:spcPts val="2050"/>
              </a:lnSpc>
              <a:spcBef>
                <a:spcPts val="145"/>
              </a:spcBef>
              <a:buAutoNum type="arabicPeriod"/>
              <a:tabLst>
                <a:tab pos="546100" algn="l"/>
              </a:tabLst>
            </a:pPr>
            <a:r>
              <a:rPr sz="1900" spc="-5" dirty="0">
                <a:latin typeface="Arial"/>
                <a:cs typeface="Arial"/>
              </a:rPr>
              <a:t>Check your</a:t>
            </a:r>
            <a:r>
              <a:rPr sz="1900" spc="35" dirty="0">
                <a:latin typeface="Arial"/>
                <a:cs typeface="Arial"/>
              </a:rPr>
              <a:t> </a:t>
            </a:r>
            <a:r>
              <a:rPr sz="1900" spc="-5" dirty="0">
                <a:latin typeface="Arial"/>
                <a:cs typeface="Arial"/>
              </a:rPr>
              <a:t>spelling.</a:t>
            </a:r>
            <a:endParaRPr sz="1900">
              <a:latin typeface="Arial"/>
              <a:cs typeface="Arial"/>
            </a:endParaRPr>
          </a:p>
          <a:p>
            <a:pPr marL="553720" indent="-267970">
              <a:lnSpc>
                <a:spcPts val="1825"/>
              </a:lnSpc>
              <a:buAutoNum type="arabicPeriod"/>
              <a:tabLst>
                <a:tab pos="554355" algn="l"/>
              </a:tabLst>
            </a:pPr>
            <a:r>
              <a:rPr sz="1900" spc="-5" dirty="0">
                <a:latin typeface="Arial"/>
                <a:cs typeface="Arial"/>
              </a:rPr>
              <a:t>Check your</a:t>
            </a:r>
            <a:r>
              <a:rPr sz="1900" spc="40" dirty="0">
                <a:latin typeface="Arial"/>
                <a:cs typeface="Arial"/>
              </a:rPr>
              <a:t> </a:t>
            </a:r>
            <a:r>
              <a:rPr sz="1900" spc="-20" dirty="0">
                <a:latin typeface="Arial"/>
                <a:cs typeface="Arial"/>
              </a:rPr>
              <a:t>grammar.</a:t>
            </a:r>
            <a:endParaRPr sz="1900">
              <a:latin typeface="Arial"/>
              <a:cs typeface="Arial"/>
            </a:endParaRPr>
          </a:p>
          <a:p>
            <a:pPr marL="553720" indent="-267970">
              <a:lnSpc>
                <a:spcPts val="1825"/>
              </a:lnSpc>
              <a:buAutoNum type="arabicPeriod"/>
              <a:tabLst>
                <a:tab pos="554355" algn="l"/>
              </a:tabLst>
            </a:pPr>
            <a:r>
              <a:rPr sz="1900" spc="-5" dirty="0">
                <a:latin typeface="Arial"/>
                <a:cs typeface="Arial"/>
              </a:rPr>
              <a:t>Read your essay</a:t>
            </a:r>
            <a:r>
              <a:rPr sz="1900" spc="55" dirty="0">
                <a:latin typeface="Arial"/>
                <a:cs typeface="Arial"/>
              </a:rPr>
              <a:t> </a:t>
            </a:r>
            <a:r>
              <a:rPr sz="1900" spc="-5" dirty="0">
                <a:latin typeface="Arial"/>
                <a:cs typeface="Arial"/>
              </a:rPr>
              <a:t>again.</a:t>
            </a:r>
            <a:endParaRPr sz="1900">
              <a:latin typeface="Arial"/>
              <a:cs typeface="Arial"/>
            </a:endParaRPr>
          </a:p>
          <a:p>
            <a:pPr marL="553085" indent="-267335">
              <a:lnSpc>
                <a:spcPts val="1825"/>
              </a:lnSpc>
              <a:buAutoNum type="arabicPeriod"/>
              <a:tabLst>
                <a:tab pos="553720" algn="l"/>
              </a:tabLst>
            </a:pPr>
            <a:r>
              <a:rPr sz="1900" spc="-5" dirty="0">
                <a:latin typeface="Arial"/>
                <a:cs typeface="Arial"/>
              </a:rPr>
              <a:t>Make sure each sentence has a</a:t>
            </a:r>
            <a:r>
              <a:rPr sz="1900" spc="95" dirty="0">
                <a:latin typeface="Arial"/>
                <a:cs typeface="Arial"/>
              </a:rPr>
              <a:t> </a:t>
            </a:r>
            <a:r>
              <a:rPr sz="1900" spc="-5" dirty="0">
                <a:latin typeface="Arial"/>
                <a:cs typeface="Arial"/>
              </a:rPr>
              <a:t>subject.</a:t>
            </a:r>
            <a:endParaRPr sz="1900">
              <a:latin typeface="Arial"/>
              <a:cs typeface="Arial"/>
            </a:endParaRPr>
          </a:p>
          <a:p>
            <a:pPr marL="553720" indent="-267970">
              <a:lnSpc>
                <a:spcPts val="1825"/>
              </a:lnSpc>
              <a:buAutoNum type="arabicPeriod"/>
              <a:tabLst>
                <a:tab pos="554355" algn="l"/>
              </a:tabLst>
            </a:pPr>
            <a:r>
              <a:rPr sz="1900" spc="-5" dirty="0">
                <a:latin typeface="Arial"/>
                <a:cs typeface="Arial"/>
              </a:rPr>
              <a:t>See if your subjects and verbs agree </a:t>
            </a:r>
            <a:r>
              <a:rPr sz="1900" spc="-10" dirty="0">
                <a:latin typeface="Arial"/>
                <a:cs typeface="Arial"/>
              </a:rPr>
              <a:t>with </a:t>
            </a:r>
            <a:r>
              <a:rPr sz="1900" spc="-5" dirty="0">
                <a:latin typeface="Arial"/>
                <a:cs typeface="Arial"/>
              </a:rPr>
              <a:t>each</a:t>
            </a:r>
            <a:r>
              <a:rPr sz="1900" spc="185" dirty="0">
                <a:latin typeface="Arial"/>
                <a:cs typeface="Arial"/>
              </a:rPr>
              <a:t> </a:t>
            </a:r>
            <a:r>
              <a:rPr sz="1900" spc="-20" dirty="0">
                <a:latin typeface="Arial"/>
                <a:cs typeface="Arial"/>
              </a:rPr>
              <a:t>other.</a:t>
            </a:r>
            <a:endParaRPr sz="1900">
              <a:latin typeface="Arial"/>
              <a:cs typeface="Arial"/>
            </a:endParaRPr>
          </a:p>
          <a:p>
            <a:pPr marL="553720" indent="-267970">
              <a:lnSpc>
                <a:spcPts val="1825"/>
              </a:lnSpc>
              <a:buAutoNum type="arabicPeriod"/>
              <a:tabLst>
                <a:tab pos="554355" algn="l"/>
              </a:tabLst>
            </a:pPr>
            <a:r>
              <a:rPr sz="1900" spc="-5" dirty="0">
                <a:latin typeface="Arial"/>
                <a:cs typeface="Arial"/>
              </a:rPr>
              <a:t>Check the verb tenses of each</a:t>
            </a:r>
            <a:r>
              <a:rPr sz="1900" spc="95" dirty="0">
                <a:latin typeface="Arial"/>
                <a:cs typeface="Arial"/>
              </a:rPr>
              <a:t> </a:t>
            </a:r>
            <a:r>
              <a:rPr sz="1900" spc="-5" dirty="0">
                <a:latin typeface="Arial"/>
                <a:cs typeface="Arial"/>
              </a:rPr>
              <a:t>sentence.</a:t>
            </a:r>
            <a:endParaRPr sz="1900">
              <a:latin typeface="Arial"/>
              <a:cs typeface="Arial"/>
            </a:endParaRPr>
          </a:p>
          <a:p>
            <a:pPr marL="553720" indent="-267970">
              <a:lnSpc>
                <a:spcPts val="2050"/>
              </a:lnSpc>
              <a:buAutoNum type="arabicPeriod"/>
              <a:tabLst>
                <a:tab pos="554355" algn="l"/>
              </a:tabLst>
            </a:pPr>
            <a:r>
              <a:rPr sz="1900" spc="-5" dirty="0">
                <a:latin typeface="Arial"/>
                <a:cs typeface="Arial"/>
              </a:rPr>
              <a:t>Make sure that each sentence makes</a:t>
            </a:r>
            <a:r>
              <a:rPr sz="1900" spc="114" dirty="0">
                <a:latin typeface="Arial"/>
                <a:cs typeface="Arial"/>
              </a:rPr>
              <a:t> </a:t>
            </a:r>
            <a:r>
              <a:rPr sz="1900" spc="-5" dirty="0">
                <a:latin typeface="Arial"/>
                <a:cs typeface="Arial"/>
              </a:rPr>
              <a:t>sense.</a:t>
            </a:r>
            <a:endParaRPr sz="1900">
              <a:latin typeface="Arial"/>
              <a:cs typeface="Arial"/>
            </a:endParaRPr>
          </a:p>
          <a:p>
            <a:pPr>
              <a:lnSpc>
                <a:spcPct val="100000"/>
              </a:lnSpc>
              <a:spcBef>
                <a:spcPts val="10"/>
              </a:spcBef>
            </a:pPr>
            <a:endParaRPr sz="1700">
              <a:latin typeface="Times New Roman"/>
              <a:cs typeface="Times New Roman"/>
            </a:endParaRPr>
          </a:p>
          <a:p>
            <a:pPr marL="476884">
              <a:lnSpc>
                <a:spcPct val="100000"/>
              </a:lnSpc>
              <a:spcBef>
                <a:spcPts val="5"/>
              </a:spcBef>
            </a:pPr>
            <a:r>
              <a:rPr sz="1900" b="1" spc="-10" dirty="0">
                <a:latin typeface="Arial"/>
                <a:cs typeface="Arial"/>
              </a:rPr>
              <a:t>Style </a:t>
            </a:r>
            <a:r>
              <a:rPr sz="1900" b="1" spc="-5" dirty="0">
                <a:latin typeface="Arial"/>
                <a:cs typeface="Arial"/>
              </a:rPr>
              <a:t>and</a:t>
            </a:r>
            <a:r>
              <a:rPr sz="1900" b="1" spc="40" dirty="0">
                <a:latin typeface="Arial"/>
                <a:cs typeface="Arial"/>
              </a:rPr>
              <a:t> </a:t>
            </a:r>
            <a:r>
              <a:rPr sz="1900" b="1" spc="-5" dirty="0">
                <a:latin typeface="Arial"/>
                <a:cs typeface="Arial"/>
              </a:rPr>
              <a:t>Organization</a:t>
            </a:r>
            <a:endParaRPr sz="1900">
              <a:latin typeface="Arial"/>
              <a:cs typeface="Arial"/>
            </a:endParaRPr>
          </a:p>
          <a:p>
            <a:pPr marL="545465" indent="-268605">
              <a:lnSpc>
                <a:spcPts val="2055"/>
              </a:lnSpc>
              <a:spcBef>
                <a:spcPts val="140"/>
              </a:spcBef>
              <a:buAutoNum type="arabicPeriod"/>
              <a:tabLst>
                <a:tab pos="546100" algn="l"/>
              </a:tabLst>
            </a:pPr>
            <a:r>
              <a:rPr sz="1900" spc="-5" dirty="0">
                <a:latin typeface="Arial"/>
                <a:cs typeface="Arial"/>
              </a:rPr>
              <a:t>Make sure your paragraph has a topic</a:t>
            </a:r>
            <a:r>
              <a:rPr sz="1900" spc="145" dirty="0">
                <a:latin typeface="Arial"/>
                <a:cs typeface="Arial"/>
              </a:rPr>
              <a:t> </a:t>
            </a:r>
            <a:r>
              <a:rPr sz="1900" spc="-5" dirty="0">
                <a:latin typeface="Arial"/>
                <a:cs typeface="Arial"/>
              </a:rPr>
              <a:t>sentence.</a:t>
            </a:r>
            <a:endParaRPr sz="1900">
              <a:latin typeface="Arial"/>
              <a:cs typeface="Arial"/>
            </a:endParaRPr>
          </a:p>
          <a:p>
            <a:pPr marL="553720" indent="-267970">
              <a:lnSpc>
                <a:spcPts val="1825"/>
              </a:lnSpc>
              <a:buAutoNum type="arabicPeriod"/>
              <a:tabLst>
                <a:tab pos="554355" algn="l"/>
              </a:tabLst>
            </a:pPr>
            <a:r>
              <a:rPr sz="1900" spc="-5" dirty="0">
                <a:latin typeface="Arial"/>
                <a:cs typeface="Arial"/>
              </a:rPr>
              <a:t>Make sure your supporting sentences focus on the main</a:t>
            </a:r>
            <a:r>
              <a:rPr sz="1900" spc="235" dirty="0">
                <a:latin typeface="Arial"/>
                <a:cs typeface="Arial"/>
              </a:rPr>
              <a:t> </a:t>
            </a:r>
            <a:r>
              <a:rPr sz="1900" spc="-5" dirty="0">
                <a:latin typeface="Arial"/>
                <a:cs typeface="Arial"/>
              </a:rPr>
              <a:t>idea.</a:t>
            </a:r>
            <a:endParaRPr sz="1900">
              <a:latin typeface="Arial"/>
              <a:cs typeface="Arial"/>
            </a:endParaRPr>
          </a:p>
          <a:p>
            <a:pPr marL="553720" indent="-267970">
              <a:lnSpc>
                <a:spcPts val="1825"/>
              </a:lnSpc>
              <a:buAutoNum type="arabicPeriod"/>
              <a:tabLst>
                <a:tab pos="554355" algn="l"/>
              </a:tabLst>
            </a:pPr>
            <a:r>
              <a:rPr sz="1900" spc="-5" dirty="0">
                <a:latin typeface="Arial"/>
                <a:cs typeface="Arial"/>
              </a:rPr>
              <a:t>Make sure you have a closing</a:t>
            </a:r>
            <a:r>
              <a:rPr sz="1900" spc="105" dirty="0">
                <a:latin typeface="Arial"/>
                <a:cs typeface="Arial"/>
              </a:rPr>
              <a:t> </a:t>
            </a:r>
            <a:r>
              <a:rPr sz="1900" spc="-5" dirty="0">
                <a:latin typeface="Arial"/>
                <a:cs typeface="Arial"/>
              </a:rPr>
              <a:t>sentence.</a:t>
            </a:r>
            <a:endParaRPr sz="1900">
              <a:latin typeface="Arial"/>
              <a:cs typeface="Arial"/>
            </a:endParaRPr>
          </a:p>
          <a:p>
            <a:pPr marL="553720" indent="-267970">
              <a:lnSpc>
                <a:spcPts val="1825"/>
              </a:lnSpc>
              <a:buAutoNum type="arabicPeriod"/>
              <a:tabLst>
                <a:tab pos="554355" algn="l"/>
              </a:tabLst>
            </a:pPr>
            <a:r>
              <a:rPr sz="1900" spc="-5" dirty="0">
                <a:latin typeface="Arial"/>
                <a:cs typeface="Arial"/>
              </a:rPr>
              <a:t>Check that all your sentences focus on the main</a:t>
            </a:r>
            <a:r>
              <a:rPr sz="1900" spc="175" dirty="0">
                <a:latin typeface="Arial"/>
                <a:cs typeface="Arial"/>
              </a:rPr>
              <a:t> </a:t>
            </a:r>
            <a:r>
              <a:rPr sz="1900" spc="-5" dirty="0">
                <a:latin typeface="Arial"/>
                <a:cs typeface="Arial"/>
              </a:rPr>
              <a:t>idea.</a:t>
            </a:r>
            <a:endParaRPr sz="1900">
              <a:latin typeface="Arial"/>
              <a:cs typeface="Arial"/>
            </a:endParaRPr>
          </a:p>
          <a:p>
            <a:pPr marL="553720" indent="-267970">
              <a:lnSpc>
                <a:spcPts val="2050"/>
              </a:lnSpc>
              <a:buAutoNum type="arabicPeriod"/>
              <a:tabLst>
                <a:tab pos="554355" algn="l"/>
              </a:tabLst>
            </a:pPr>
            <a:r>
              <a:rPr sz="1900" spc="-5" dirty="0">
                <a:latin typeface="Arial"/>
                <a:cs typeface="Arial"/>
              </a:rPr>
              <a:t>See if your paragraph is</a:t>
            </a:r>
            <a:r>
              <a:rPr sz="1900" spc="80" dirty="0">
                <a:latin typeface="Arial"/>
                <a:cs typeface="Arial"/>
              </a:rPr>
              <a:t> </a:t>
            </a:r>
            <a:r>
              <a:rPr sz="1900" spc="-5" dirty="0">
                <a:latin typeface="Arial"/>
                <a:cs typeface="Arial"/>
              </a:rPr>
              <a:t>interesting.</a:t>
            </a:r>
            <a:endParaRPr sz="1900">
              <a:latin typeface="Arial"/>
              <a:cs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434162"/>
            <a:ext cx="4248150" cy="483234"/>
          </a:xfrm>
          <a:prstGeom prst="rect">
            <a:avLst/>
          </a:prstGeom>
        </p:spPr>
        <p:txBody>
          <a:bodyPr vert="horz" wrap="square" lIns="0" tIns="12700" rIns="0" bIns="0" rtlCol="0">
            <a:spAutoFit/>
          </a:bodyPr>
          <a:lstStyle/>
          <a:p>
            <a:pPr marL="12700">
              <a:lnSpc>
                <a:spcPct val="100000"/>
              </a:lnSpc>
              <a:spcBef>
                <a:spcPts val="100"/>
              </a:spcBef>
            </a:pPr>
            <a:r>
              <a:rPr sz="3000" spc="-5" dirty="0"/>
              <a:t>P</a:t>
            </a:r>
            <a:r>
              <a:rPr spc="-5" dirty="0"/>
              <a:t>UBLISHING</a:t>
            </a:r>
            <a:r>
              <a:rPr spc="140" dirty="0"/>
              <a:t> </a:t>
            </a:r>
            <a:r>
              <a:rPr sz="3000" spc="-30" dirty="0"/>
              <a:t>P</a:t>
            </a:r>
            <a:r>
              <a:rPr spc="-30" dirty="0"/>
              <a:t>ARAGRAPHS</a:t>
            </a:r>
            <a:endParaRPr sz="3000"/>
          </a:p>
        </p:txBody>
      </p:sp>
      <p:sp>
        <p:nvSpPr>
          <p:cNvPr id="3" name="object 3"/>
          <p:cNvSpPr txBox="1"/>
          <p:nvPr/>
        </p:nvSpPr>
        <p:spPr>
          <a:xfrm>
            <a:off x="787400" y="1625853"/>
            <a:ext cx="6639559" cy="3104515"/>
          </a:xfrm>
          <a:prstGeom prst="rect">
            <a:avLst/>
          </a:prstGeom>
        </p:spPr>
        <p:txBody>
          <a:bodyPr vert="horz" wrap="square" lIns="0" tIns="12700" rIns="0" bIns="0" rtlCol="0">
            <a:spAutoFit/>
          </a:bodyPr>
          <a:lstStyle/>
          <a:p>
            <a:pPr marL="97790">
              <a:lnSpc>
                <a:spcPct val="100000"/>
              </a:lnSpc>
              <a:spcBef>
                <a:spcPts val="100"/>
              </a:spcBef>
            </a:pPr>
            <a:r>
              <a:rPr sz="2400" b="1" spc="-5" dirty="0">
                <a:latin typeface="Arial"/>
                <a:cs typeface="Arial"/>
              </a:rPr>
              <a:t>What is the </a:t>
            </a:r>
            <a:r>
              <a:rPr sz="2400" b="1" dirty="0">
                <a:latin typeface="Arial"/>
                <a:cs typeface="Arial"/>
              </a:rPr>
              <a:t>publishing</a:t>
            </a:r>
            <a:r>
              <a:rPr sz="2400" b="1" spc="-80" dirty="0">
                <a:latin typeface="Arial"/>
                <a:cs typeface="Arial"/>
              </a:rPr>
              <a:t> </a:t>
            </a:r>
            <a:r>
              <a:rPr sz="2400" b="1" spc="-5" dirty="0">
                <a:latin typeface="Arial"/>
                <a:cs typeface="Arial"/>
              </a:rPr>
              <a:t>stage?</a:t>
            </a:r>
            <a:endParaRPr sz="2400">
              <a:latin typeface="Arial"/>
              <a:cs typeface="Arial"/>
            </a:endParaRPr>
          </a:p>
          <a:p>
            <a:pPr marL="33655">
              <a:lnSpc>
                <a:spcPct val="100000"/>
              </a:lnSpc>
            </a:pPr>
            <a:r>
              <a:rPr sz="2400" spc="-5" dirty="0">
                <a:latin typeface="Arial"/>
                <a:cs typeface="Arial"/>
              </a:rPr>
              <a:t>The publishing </a:t>
            </a:r>
            <a:r>
              <a:rPr sz="2400" dirty="0">
                <a:latin typeface="Arial"/>
                <a:cs typeface="Arial"/>
              </a:rPr>
              <a:t>stage is </a:t>
            </a:r>
            <a:r>
              <a:rPr sz="2400" spc="-5" dirty="0">
                <a:latin typeface="Arial"/>
                <a:cs typeface="Arial"/>
              </a:rPr>
              <a:t>when </a:t>
            </a:r>
            <a:r>
              <a:rPr sz="2400" dirty="0">
                <a:latin typeface="Arial"/>
                <a:cs typeface="Arial"/>
              </a:rPr>
              <a:t>you </a:t>
            </a:r>
            <a:r>
              <a:rPr sz="2400" spc="-5" dirty="0">
                <a:latin typeface="Arial"/>
                <a:cs typeface="Arial"/>
              </a:rPr>
              <a:t>produce </a:t>
            </a:r>
            <a:r>
              <a:rPr sz="2400" dirty="0">
                <a:latin typeface="Arial"/>
                <a:cs typeface="Arial"/>
              </a:rPr>
              <a:t>a</a:t>
            </a:r>
            <a:r>
              <a:rPr sz="2400" spc="45" dirty="0">
                <a:latin typeface="Arial"/>
                <a:cs typeface="Arial"/>
              </a:rPr>
              <a:t> </a:t>
            </a:r>
            <a:r>
              <a:rPr sz="2400" spc="-5" dirty="0">
                <a:latin typeface="Arial"/>
                <a:cs typeface="Arial"/>
              </a:rPr>
              <a:t>final</a:t>
            </a:r>
            <a:endParaRPr sz="2400">
              <a:latin typeface="Arial"/>
              <a:cs typeface="Arial"/>
            </a:endParaRPr>
          </a:p>
          <a:p>
            <a:pPr marL="33655">
              <a:lnSpc>
                <a:spcPct val="100000"/>
              </a:lnSpc>
            </a:pPr>
            <a:r>
              <a:rPr sz="2400" spc="-5" dirty="0">
                <a:latin typeface="Arial"/>
                <a:cs typeface="Arial"/>
              </a:rPr>
              <a:t>copy </a:t>
            </a:r>
            <a:r>
              <a:rPr sz="2400" dirty="0">
                <a:latin typeface="Arial"/>
                <a:cs typeface="Arial"/>
              </a:rPr>
              <a:t>of </a:t>
            </a:r>
            <a:r>
              <a:rPr sz="2400" spc="-5" dirty="0">
                <a:latin typeface="Arial"/>
                <a:cs typeface="Arial"/>
              </a:rPr>
              <a:t>your paragraph </a:t>
            </a:r>
            <a:r>
              <a:rPr sz="2400" dirty="0">
                <a:latin typeface="Arial"/>
                <a:cs typeface="Arial"/>
              </a:rPr>
              <a:t>to </a:t>
            </a:r>
            <a:r>
              <a:rPr sz="2400" spc="-5" dirty="0">
                <a:latin typeface="Arial"/>
                <a:cs typeface="Arial"/>
              </a:rPr>
              <a:t>hand</a:t>
            </a:r>
            <a:r>
              <a:rPr sz="2400" dirty="0">
                <a:latin typeface="Arial"/>
                <a:cs typeface="Arial"/>
              </a:rPr>
              <a:t> </a:t>
            </a:r>
            <a:r>
              <a:rPr sz="2400" spc="-5" dirty="0">
                <a:latin typeface="Arial"/>
                <a:cs typeface="Arial"/>
              </a:rPr>
              <a:t>in.</a:t>
            </a:r>
            <a:endParaRPr sz="2400">
              <a:latin typeface="Arial"/>
              <a:cs typeface="Arial"/>
            </a:endParaRPr>
          </a:p>
          <a:p>
            <a:pPr marL="12700">
              <a:lnSpc>
                <a:spcPct val="100000"/>
              </a:lnSpc>
              <a:spcBef>
                <a:spcPts val="600"/>
              </a:spcBef>
            </a:pPr>
            <a:r>
              <a:rPr sz="2400" b="1" spc="-5" dirty="0">
                <a:latin typeface="Arial"/>
                <a:cs typeface="Arial"/>
              </a:rPr>
              <a:t>Three </a:t>
            </a:r>
            <a:r>
              <a:rPr sz="2400" b="1" dirty="0">
                <a:latin typeface="Arial"/>
                <a:cs typeface="Arial"/>
              </a:rPr>
              <a:t>Publishing</a:t>
            </a:r>
            <a:r>
              <a:rPr sz="2400" b="1" spc="-45" dirty="0">
                <a:latin typeface="Arial"/>
                <a:cs typeface="Arial"/>
              </a:rPr>
              <a:t> </a:t>
            </a:r>
            <a:r>
              <a:rPr sz="2400" b="1" spc="-5" dirty="0">
                <a:latin typeface="Arial"/>
                <a:cs typeface="Arial"/>
              </a:rPr>
              <a:t>Steps:</a:t>
            </a:r>
            <a:endParaRPr sz="2400">
              <a:latin typeface="Arial"/>
              <a:cs typeface="Arial"/>
            </a:endParaRPr>
          </a:p>
          <a:p>
            <a:pPr marL="434340" indent="-337185">
              <a:lnSpc>
                <a:spcPct val="100000"/>
              </a:lnSpc>
              <a:spcBef>
                <a:spcPts val="600"/>
              </a:spcBef>
              <a:buAutoNum type="arabicPeriod"/>
              <a:tabLst>
                <a:tab pos="434975" algn="l"/>
              </a:tabLst>
            </a:pPr>
            <a:r>
              <a:rPr sz="2400" spc="-5" dirty="0">
                <a:latin typeface="Arial"/>
                <a:cs typeface="Arial"/>
              </a:rPr>
              <a:t>Make a paper copy </a:t>
            </a:r>
            <a:r>
              <a:rPr sz="2400" dirty="0">
                <a:latin typeface="Arial"/>
                <a:cs typeface="Arial"/>
              </a:rPr>
              <a:t>of </a:t>
            </a:r>
            <a:r>
              <a:rPr sz="2400" spc="-5" dirty="0">
                <a:latin typeface="Arial"/>
                <a:cs typeface="Arial"/>
              </a:rPr>
              <a:t>your</a:t>
            </a:r>
            <a:r>
              <a:rPr sz="2400" spc="30" dirty="0">
                <a:latin typeface="Arial"/>
                <a:cs typeface="Arial"/>
              </a:rPr>
              <a:t> </a:t>
            </a:r>
            <a:r>
              <a:rPr sz="2400" spc="-5" dirty="0">
                <a:latin typeface="Arial"/>
                <a:cs typeface="Arial"/>
              </a:rPr>
              <a:t>paragraph.</a:t>
            </a:r>
            <a:endParaRPr sz="2400">
              <a:latin typeface="Arial"/>
              <a:cs typeface="Arial"/>
            </a:endParaRPr>
          </a:p>
          <a:p>
            <a:pPr marL="370840" indent="-337820">
              <a:lnSpc>
                <a:spcPct val="100000"/>
              </a:lnSpc>
              <a:spcBef>
                <a:spcPts val="5"/>
              </a:spcBef>
              <a:buAutoNum type="arabicPeriod"/>
              <a:tabLst>
                <a:tab pos="371475" algn="l"/>
              </a:tabLst>
            </a:pPr>
            <a:r>
              <a:rPr sz="2400" spc="-5" dirty="0">
                <a:latin typeface="Arial"/>
                <a:cs typeface="Arial"/>
              </a:rPr>
              <a:t>Show your work </a:t>
            </a:r>
            <a:r>
              <a:rPr sz="2400" dirty="0">
                <a:latin typeface="Arial"/>
                <a:cs typeface="Arial"/>
              </a:rPr>
              <a:t>to </a:t>
            </a:r>
            <a:r>
              <a:rPr sz="2400" spc="-5" dirty="0">
                <a:latin typeface="Arial"/>
                <a:cs typeface="Arial"/>
              </a:rPr>
              <a:t>your teacher </a:t>
            </a:r>
            <a:r>
              <a:rPr sz="2400" dirty="0">
                <a:latin typeface="Arial"/>
                <a:cs typeface="Arial"/>
              </a:rPr>
              <a:t>or</a:t>
            </a:r>
            <a:r>
              <a:rPr sz="2400" spc="30" dirty="0">
                <a:latin typeface="Arial"/>
                <a:cs typeface="Arial"/>
              </a:rPr>
              <a:t> </a:t>
            </a:r>
            <a:r>
              <a:rPr sz="2400" spc="-25" dirty="0">
                <a:latin typeface="Arial"/>
                <a:cs typeface="Arial"/>
              </a:rPr>
              <a:t>tutor.</a:t>
            </a:r>
            <a:endParaRPr sz="2400">
              <a:latin typeface="Arial"/>
              <a:cs typeface="Arial"/>
            </a:endParaRPr>
          </a:p>
          <a:p>
            <a:pPr marL="33655" marR="586105">
              <a:lnSpc>
                <a:spcPct val="100000"/>
              </a:lnSpc>
              <a:buAutoNum type="arabicPeriod"/>
              <a:tabLst>
                <a:tab pos="354330" algn="l"/>
              </a:tabLst>
            </a:pPr>
            <a:r>
              <a:rPr sz="2400" dirty="0">
                <a:latin typeface="Arial"/>
                <a:cs typeface="Arial"/>
              </a:rPr>
              <a:t>Ask them for </a:t>
            </a:r>
            <a:r>
              <a:rPr sz="2400" spc="-5" dirty="0">
                <a:latin typeface="Arial"/>
                <a:cs typeface="Arial"/>
              </a:rPr>
              <a:t>hints on how </a:t>
            </a:r>
            <a:r>
              <a:rPr sz="2400" dirty="0">
                <a:latin typeface="Arial"/>
                <a:cs typeface="Arial"/>
              </a:rPr>
              <a:t>to </a:t>
            </a:r>
            <a:r>
              <a:rPr sz="2400" spc="-5" dirty="0">
                <a:latin typeface="Arial"/>
                <a:cs typeface="Arial"/>
              </a:rPr>
              <a:t>improve your  writing.</a:t>
            </a:r>
            <a:endParaRPr sz="240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891666"/>
            <a:ext cx="4290060" cy="482600"/>
          </a:xfrm>
          <a:prstGeom prst="rect">
            <a:avLst/>
          </a:prstGeom>
        </p:spPr>
        <p:txBody>
          <a:bodyPr vert="horz" wrap="square" lIns="0" tIns="12700" rIns="0" bIns="0" rtlCol="0">
            <a:spAutoFit/>
          </a:bodyPr>
          <a:lstStyle/>
          <a:p>
            <a:pPr marL="12700">
              <a:lnSpc>
                <a:spcPct val="100000"/>
              </a:lnSpc>
              <a:spcBef>
                <a:spcPts val="100"/>
              </a:spcBef>
            </a:pPr>
            <a:r>
              <a:rPr sz="3000" b="0" spc="-60" dirty="0">
                <a:latin typeface="Arial"/>
                <a:cs typeface="Arial"/>
              </a:rPr>
              <a:t>P</a:t>
            </a:r>
            <a:r>
              <a:rPr b="0" spc="-60" dirty="0">
                <a:latin typeface="Arial"/>
                <a:cs typeface="Arial"/>
              </a:rPr>
              <a:t>ARTS </a:t>
            </a:r>
            <a:r>
              <a:rPr b="0" dirty="0">
                <a:latin typeface="Arial"/>
                <a:cs typeface="Arial"/>
              </a:rPr>
              <a:t>OF THE</a:t>
            </a:r>
            <a:r>
              <a:rPr b="0" spc="-165" dirty="0">
                <a:latin typeface="Arial"/>
                <a:cs typeface="Arial"/>
              </a:rPr>
              <a:t> </a:t>
            </a:r>
            <a:r>
              <a:rPr b="0" spc="-25" dirty="0">
                <a:latin typeface="Arial"/>
                <a:cs typeface="Arial"/>
              </a:rPr>
              <a:t>PARAGRAPH</a:t>
            </a:r>
            <a:endParaRPr sz="3000">
              <a:latin typeface="Arial"/>
              <a:cs typeface="Arial"/>
            </a:endParaRPr>
          </a:p>
        </p:txBody>
      </p:sp>
      <p:sp>
        <p:nvSpPr>
          <p:cNvPr id="3" name="object 3"/>
          <p:cNvSpPr txBox="1"/>
          <p:nvPr/>
        </p:nvSpPr>
        <p:spPr>
          <a:xfrm>
            <a:off x="535940" y="1625853"/>
            <a:ext cx="4550410" cy="2159635"/>
          </a:xfrm>
          <a:prstGeom prst="rect">
            <a:avLst/>
          </a:prstGeom>
        </p:spPr>
        <p:txBody>
          <a:bodyPr vert="horz" wrap="square" lIns="0" tIns="12700" rIns="0" bIns="0" rtlCol="0">
            <a:spAutoFit/>
          </a:bodyPr>
          <a:lstStyle/>
          <a:p>
            <a:pPr marL="12700">
              <a:lnSpc>
                <a:spcPct val="100000"/>
              </a:lnSpc>
              <a:spcBef>
                <a:spcPts val="100"/>
              </a:spcBef>
            </a:pPr>
            <a:r>
              <a:rPr sz="2400" spc="-5" dirty="0">
                <a:latin typeface="Arial"/>
                <a:cs typeface="Arial"/>
              </a:rPr>
              <a:t>The paragraphs have </a:t>
            </a:r>
            <a:r>
              <a:rPr sz="2400" dirty="0">
                <a:latin typeface="Arial"/>
                <a:cs typeface="Arial"/>
              </a:rPr>
              <a:t>three</a:t>
            </a:r>
            <a:r>
              <a:rPr sz="2400" spc="-10" dirty="0">
                <a:latin typeface="Arial"/>
                <a:cs typeface="Arial"/>
              </a:rPr>
              <a:t> </a:t>
            </a:r>
            <a:r>
              <a:rPr sz="2400" dirty="0">
                <a:latin typeface="Arial"/>
                <a:cs typeface="Arial"/>
              </a:rPr>
              <a:t>parts:</a:t>
            </a:r>
            <a:endParaRPr sz="2400">
              <a:latin typeface="Arial"/>
              <a:cs typeface="Arial"/>
            </a:endParaRPr>
          </a:p>
          <a:p>
            <a:pPr>
              <a:lnSpc>
                <a:spcPct val="100000"/>
              </a:lnSpc>
            </a:pPr>
            <a:endParaRPr sz="3550">
              <a:latin typeface="Times New Roman"/>
              <a:cs typeface="Times New Roman"/>
            </a:endParaRPr>
          </a:p>
          <a:p>
            <a:pPr marL="285115" indent="-273050">
              <a:lnSpc>
                <a:spcPct val="100000"/>
              </a:lnSpc>
              <a:buClr>
                <a:srgbClr val="FD8537"/>
              </a:buClr>
              <a:buSzPct val="68750"/>
              <a:buFont typeface="Wingdings"/>
              <a:buChar char=""/>
              <a:tabLst>
                <a:tab pos="285750" algn="l"/>
              </a:tabLst>
            </a:pPr>
            <a:r>
              <a:rPr sz="2400" spc="-60" dirty="0">
                <a:latin typeface="Arial"/>
                <a:cs typeface="Arial"/>
              </a:rPr>
              <a:t>Topic</a:t>
            </a:r>
            <a:r>
              <a:rPr sz="2400" spc="-5" dirty="0">
                <a:latin typeface="Arial"/>
                <a:cs typeface="Arial"/>
              </a:rPr>
              <a:t> sentence</a:t>
            </a:r>
            <a:endParaRPr sz="2400">
              <a:latin typeface="Arial"/>
              <a:cs typeface="Arial"/>
            </a:endParaRPr>
          </a:p>
          <a:p>
            <a:pPr marL="285115" indent="-273050">
              <a:lnSpc>
                <a:spcPct val="100000"/>
              </a:lnSpc>
              <a:spcBef>
                <a:spcPts val="600"/>
              </a:spcBef>
              <a:buClr>
                <a:srgbClr val="FD8537"/>
              </a:buClr>
              <a:buSzPct val="68750"/>
              <a:buFont typeface="Wingdings"/>
              <a:buChar char=""/>
              <a:tabLst>
                <a:tab pos="285750" algn="l"/>
              </a:tabLst>
            </a:pPr>
            <a:r>
              <a:rPr sz="2400" spc="-5" dirty="0">
                <a:latin typeface="Arial"/>
                <a:cs typeface="Arial"/>
              </a:rPr>
              <a:t>Supporting</a:t>
            </a:r>
            <a:r>
              <a:rPr sz="2400" spc="5" dirty="0">
                <a:latin typeface="Arial"/>
                <a:cs typeface="Arial"/>
              </a:rPr>
              <a:t> </a:t>
            </a:r>
            <a:r>
              <a:rPr sz="2400" spc="-5" dirty="0">
                <a:latin typeface="Arial"/>
                <a:cs typeface="Arial"/>
              </a:rPr>
              <a:t>details</a:t>
            </a:r>
            <a:endParaRPr sz="2400">
              <a:latin typeface="Arial"/>
              <a:cs typeface="Arial"/>
            </a:endParaRPr>
          </a:p>
          <a:p>
            <a:pPr marL="285115" indent="-273050">
              <a:lnSpc>
                <a:spcPct val="100000"/>
              </a:lnSpc>
              <a:spcBef>
                <a:spcPts val="600"/>
              </a:spcBef>
              <a:buClr>
                <a:srgbClr val="FD8537"/>
              </a:buClr>
              <a:buSzPct val="68750"/>
              <a:buFont typeface="Wingdings"/>
              <a:buChar char=""/>
              <a:tabLst>
                <a:tab pos="285750" algn="l"/>
              </a:tabLst>
            </a:pPr>
            <a:r>
              <a:rPr sz="2400" spc="-5" dirty="0">
                <a:latin typeface="Arial"/>
                <a:cs typeface="Arial"/>
              </a:rPr>
              <a:t>Closing</a:t>
            </a:r>
            <a:r>
              <a:rPr sz="2400" spc="15" dirty="0">
                <a:latin typeface="Arial"/>
                <a:cs typeface="Arial"/>
              </a:rPr>
              <a:t> </a:t>
            </a:r>
            <a:r>
              <a:rPr sz="2400" spc="-5" dirty="0">
                <a:latin typeface="Arial"/>
                <a:cs typeface="Arial"/>
              </a:rPr>
              <a:t>Sentence</a:t>
            </a:r>
            <a:endParaRPr sz="2400">
              <a:latin typeface="Arial"/>
              <a:cs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434162"/>
            <a:ext cx="2809875" cy="483234"/>
          </a:xfrm>
          <a:prstGeom prst="rect">
            <a:avLst/>
          </a:prstGeom>
        </p:spPr>
        <p:txBody>
          <a:bodyPr vert="horz" wrap="square" lIns="0" tIns="12700" rIns="0" bIns="0" rtlCol="0">
            <a:spAutoFit/>
          </a:bodyPr>
          <a:lstStyle/>
          <a:p>
            <a:pPr marL="12700">
              <a:lnSpc>
                <a:spcPct val="100000"/>
              </a:lnSpc>
              <a:spcBef>
                <a:spcPts val="100"/>
              </a:spcBef>
            </a:pPr>
            <a:r>
              <a:rPr sz="3000" spc="-10" dirty="0"/>
              <a:t>T</a:t>
            </a:r>
            <a:r>
              <a:rPr spc="-10" dirty="0"/>
              <a:t>OPIC</a:t>
            </a:r>
            <a:r>
              <a:rPr spc="70" dirty="0"/>
              <a:t> </a:t>
            </a:r>
            <a:r>
              <a:rPr sz="3000" spc="-5" dirty="0"/>
              <a:t>S</a:t>
            </a:r>
            <a:r>
              <a:rPr spc="-5" dirty="0"/>
              <a:t>ENTENCE</a:t>
            </a:r>
            <a:endParaRPr sz="3000"/>
          </a:p>
        </p:txBody>
      </p:sp>
      <p:sp>
        <p:nvSpPr>
          <p:cNvPr id="3" name="object 3"/>
          <p:cNvSpPr txBox="1"/>
          <p:nvPr/>
        </p:nvSpPr>
        <p:spPr>
          <a:xfrm>
            <a:off x="535940" y="1575562"/>
            <a:ext cx="7312659" cy="4267200"/>
          </a:xfrm>
          <a:prstGeom prst="rect">
            <a:avLst/>
          </a:prstGeom>
        </p:spPr>
        <p:txBody>
          <a:bodyPr vert="horz" wrap="square" lIns="0" tIns="13335" rIns="0" bIns="0" rtlCol="0">
            <a:spAutoFit/>
          </a:bodyPr>
          <a:lstStyle/>
          <a:p>
            <a:pPr marL="372110">
              <a:lnSpc>
                <a:spcPts val="1835"/>
              </a:lnSpc>
              <a:spcBef>
                <a:spcPts val="105"/>
              </a:spcBef>
            </a:pPr>
            <a:r>
              <a:rPr sz="1700" b="1" dirty="0">
                <a:latin typeface="Arial"/>
                <a:cs typeface="Arial"/>
              </a:rPr>
              <a:t>What </a:t>
            </a:r>
            <a:r>
              <a:rPr sz="1700" b="1" spc="-5" dirty="0">
                <a:latin typeface="Arial"/>
                <a:cs typeface="Arial"/>
              </a:rPr>
              <a:t>is </a:t>
            </a:r>
            <a:r>
              <a:rPr sz="1700" b="1" dirty="0">
                <a:latin typeface="Arial"/>
                <a:cs typeface="Arial"/>
              </a:rPr>
              <a:t>the topic</a:t>
            </a:r>
            <a:r>
              <a:rPr sz="1700" b="1" spc="-20" dirty="0">
                <a:latin typeface="Arial"/>
                <a:cs typeface="Arial"/>
              </a:rPr>
              <a:t> </a:t>
            </a:r>
            <a:r>
              <a:rPr sz="1700" b="1" dirty="0">
                <a:latin typeface="Arial"/>
                <a:cs typeface="Arial"/>
              </a:rPr>
              <a:t>sentence?</a:t>
            </a:r>
            <a:endParaRPr sz="1700">
              <a:latin typeface="Arial"/>
              <a:cs typeface="Arial"/>
            </a:endParaRPr>
          </a:p>
          <a:p>
            <a:pPr marL="286385">
              <a:lnSpc>
                <a:spcPts val="1835"/>
              </a:lnSpc>
            </a:pPr>
            <a:r>
              <a:rPr sz="1700" spc="5" dirty="0">
                <a:latin typeface="Arial"/>
                <a:cs typeface="Arial"/>
              </a:rPr>
              <a:t>The </a:t>
            </a:r>
            <a:r>
              <a:rPr sz="1700" dirty="0">
                <a:latin typeface="Arial"/>
                <a:cs typeface="Arial"/>
              </a:rPr>
              <a:t>topic sentence is </a:t>
            </a:r>
            <a:r>
              <a:rPr sz="1700" spc="-5" dirty="0">
                <a:latin typeface="Arial"/>
                <a:cs typeface="Arial"/>
              </a:rPr>
              <a:t>the first </a:t>
            </a:r>
            <a:r>
              <a:rPr sz="1700" dirty="0">
                <a:latin typeface="Arial"/>
                <a:cs typeface="Arial"/>
              </a:rPr>
              <a:t>sentence in a</a:t>
            </a:r>
            <a:r>
              <a:rPr sz="1700" spc="-20" dirty="0">
                <a:latin typeface="Arial"/>
                <a:cs typeface="Arial"/>
              </a:rPr>
              <a:t> </a:t>
            </a:r>
            <a:r>
              <a:rPr sz="1700" dirty="0">
                <a:latin typeface="Arial"/>
                <a:cs typeface="Arial"/>
              </a:rPr>
              <a:t>paragraph.</a:t>
            </a:r>
            <a:endParaRPr sz="1700">
              <a:latin typeface="Arial"/>
              <a:cs typeface="Arial"/>
            </a:endParaRPr>
          </a:p>
          <a:p>
            <a:pPr marL="433070">
              <a:lnSpc>
                <a:spcPts val="1839"/>
              </a:lnSpc>
              <a:spcBef>
                <a:spcPts val="190"/>
              </a:spcBef>
            </a:pPr>
            <a:r>
              <a:rPr sz="1700" b="1" dirty="0">
                <a:latin typeface="Arial"/>
                <a:cs typeface="Arial"/>
              </a:rPr>
              <a:t>What does </a:t>
            </a:r>
            <a:r>
              <a:rPr sz="1700" b="1" spc="-10" dirty="0">
                <a:latin typeface="Arial"/>
                <a:cs typeface="Arial"/>
              </a:rPr>
              <a:t>it</a:t>
            </a:r>
            <a:r>
              <a:rPr sz="1700" b="1" spc="-25" dirty="0">
                <a:latin typeface="Arial"/>
                <a:cs typeface="Arial"/>
              </a:rPr>
              <a:t> </a:t>
            </a:r>
            <a:r>
              <a:rPr sz="1700" b="1" dirty="0">
                <a:latin typeface="Arial"/>
                <a:cs typeface="Arial"/>
              </a:rPr>
              <a:t>do?</a:t>
            </a:r>
            <a:endParaRPr sz="1700">
              <a:latin typeface="Arial"/>
              <a:cs typeface="Arial"/>
            </a:endParaRPr>
          </a:p>
          <a:p>
            <a:pPr marL="286385">
              <a:lnSpc>
                <a:spcPts val="1839"/>
              </a:lnSpc>
            </a:pPr>
            <a:r>
              <a:rPr sz="1700" spc="-5" dirty="0">
                <a:latin typeface="Arial"/>
                <a:cs typeface="Arial"/>
              </a:rPr>
              <a:t>It </a:t>
            </a:r>
            <a:r>
              <a:rPr sz="1700" dirty="0">
                <a:latin typeface="Arial"/>
                <a:cs typeface="Arial"/>
              </a:rPr>
              <a:t>introduces </a:t>
            </a:r>
            <a:r>
              <a:rPr sz="1700" spc="-5" dirty="0">
                <a:latin typeface="Arial"/>
                <a:cs typeface="Arial"/>
              </a:rPr>
              <a:t>the </a:t>
            </a:r>
            <a:r>
              <a:rPr sz="1700" dirty="0">
                <a:latin typeface="Arial"/>
                <a:cs typeface="Arial"/>
              </a:rPr>
              <a:t>main idea of </a:t>
            </a:r>
            <a:r>
              <a:rPr sz="1700" spc="-5" dirty="0">
                <a:latin typeface="Arial"/>
                <a:cs typeface="Arial"/>
              </a:rPr>
              <a:t>the</a:t>
            </a:r>
            <a:r>
              <a:rPr sz="1700" spc="20" dirty="0">
                <a:latin typeface="Arial"/>
                <a:cs typeface="Arial"/>
              </a:rPr>
              <a:t> </a:t>
            </a:r>
            <a:r>
              <a:rPr sz="1700" dirty="0">
                <a:latin typeface="Arial"/>
                <a:cs typeface="Arial"/>
              </a:rPr>
              <a:t>paragraph.</a:t>
            </a:r>
            <a:endParaRPr sz="1700">
              <a:latin typeface="Arial"/>
              <a:cs typeface="Arial"/>
            </a:endParaRPr>
          </a:p>
          <a:p>
            <a:pPr>
              <a:lnSpc>
                <a:spcPct val="100000"/>
              </a:lnSpc>
              <a:spcBef>
                <a:spcPts val="10"/>
              </a:spcBef>
            </a:pPr>
            <a:endParaRPr sz="2100">
              <a:latin typeface="Times New Roman"/>
              <a:cs typeface="Times New Roman"/>
            </a:endParaRPr>
          </a:p>
          <a:p>
            <a:pPr marL="433070">
              <a:lnSpc>
                <a:spcPts val="1835"/>
              </a:lnSpc>
            </a:pPr>
            <a:r>
              <a:rPr sz="1700" b="1" spc="-5" dirty="0">
                <a:latin typeface="Arial"/>
                <a:cs typeface="Arial"/>
              </a:rPr>
              <a:t>How </a:t>
            </a:r>
            <a:r>
              <a:rPr sz="1700" b="1" dirty="0">
                <a:latin typeface="Arial"/>
                <a:cs typeface="Arial"/>
              </a:rPr>
              <a:t>do I </a:t>
            </a:r>
            <a:r>
              <a:rPr sz="1700" b="1" spc="5" dirty="0">
                <a:latin typeface="Arial"/>
                <a:cs typeface="Arial"/>
              </a:rPr>
              <a:t>write</a:t>
            </a:r>
            <a:r>
              <a:rPr sz="1700" b="1" spc="-60" dirty="0">
                <a:latin typeface="Arial"/>
                <a:cs typeface="Arial"/>
              </a:rPr>
              <a:t> </a:t>
            </a:r>
            <a:r>
              <a:rPr sz="1700" b="1" dirty="0">
                <a:latin typeface="Arial"/>
                <a:cs typeface="Arial"/>
              </a:rPr>
              <a:t>one?</a:t>
            </a:r>
            <a:endParaRPr sz="1700">
              <a:latin typeface="Arial"/>
              <a:cs typeface="Arial"/>
            </a:endParaRPr>
          </a:p>
          <a:p>
            <a:pPr marL="286385" marR="114935">
              <a:lnSpc>
                <a:spcPts val="1630"/>
              </a:lnSpc>
              <a:spcBef>
                <a:spcPts val="190"/>
              </a:spcBef>
            </a:pPr>
            <a:r>
              <a:rPr sz="1700" dirty="0">
                <a:latin typeface="Arial"/>
                <a:cs typeface="Arial"/>
              </a:rPr>
              <a:t>Summarize </a:t>
            </a:r>
            <a:r>
              <a:rPr sz="1700" spc="-5" dirty="0">
                <a:latin typeface="Arial"/>
                <a:cs typeface="Arial"/>
              </a:rPr>
              <a:t>the </a:t>
            </a:r>
            <a:r>
              <a:rPr sz="1700" dirty="0">
                <a:latin typeface="Arial"/>
                <a:cs typeface="Arial"/>
              </a:rPr>
              <a:t>main idea of </a:t>
            </a:r>
            <a:r>
              <a:rPr sz="1700" spc="-5" dirty="0">
                <a:latin typeface="Arial"/>
                <a:cs typeface="Arial"/>
              </a:rPr>
              <a:t>your </a:t>
            </a:r>
            <a:r>
              <a:rPr sz="1700" dirty="0">
                <a:latin typeface="Arial"/>
                <a:cs typeface="Arial"/>
              </a:rPr>
              <a:t>paragraph. </a:t>
            </a:r>
            <a:r>
              <a:rPr sz="1700" spc="-5" dirty="0">
                <a:latin typeface="Arial"/>
                <a:cs typeface="Arial"/>
              </a:rPr>
              <a:t>Indicate to the </a:t>
            </a:r>
            <a:r>
              <a:rPr sz="1700" dirty="0">
                <a:latin typeface="Arial"/>
                <a:cs typeface="Arial"/>
              </a:rPr>
              <a:t>reader </a:t>
            </a:r>
            <a:r>
              <a:rPr sz="1700" spc="-5" dirty="0">
                <a:latin typeface="Arial"/>
                <a:cs typeface="Arial"/>
              </a:rPr>
              <a:t>what  your </a:t>
            </a:r>
            <a:r>
              <a:rPr sz="1700" dirty="0">
                <a:latin typeface="Arial"/>
                <a:cs typeface="Arial"/>
              </a:rPr>
              <a:t>paragraph </a:t>
            </a:r>
            <a:r>
              <a:rPr sz="1700" spc="-5" dirty="0">
                <a:latin typeface="Arial"/>
                <a:cs typeface="Arial"/>
              </a:rPr>
              <a:t>will </a:t>
            </a:r>
            <a:r>
              <a:rPr sz="1700" dirty="0">
                <a:latin typeface="Arial"/>
                <a:cs typeface="Arial"/>
              </a:rPr>
              <a:t>be</a:t>
            </a:r>
            <a:r>
              <a:rPr sz="1700" spc="15" dirty="0">
                <a:latin typeface="Arial"/>
                <a:cs typeface="Arial"/>
              </a:rPr>
              <a:t> </a:t>
            </a:r>
            <a:r>
              <a:rPr sz="1700" dirty="0">
                <a:latin typeface="Arial"/>
                <a:cs typeface="Arial"/>
              </a:rPr>
              <a:t>about.</a:t>
            </a:r>
            <a:endParaRPr sz="1700">
              <a:latin typeface="Arial"/>
              <a:cs typeface="Arial"/>
            </a:endParaRPr>
          </a:p>
          <a:p>
            <a:pPr>
              <a:lnSpc>
                <a:spcPct val="100000"/>
              </a:lnSpc>
              <a:spcBef>
                <a:spcPts val="25"/>
              </a:spcBef>
            </a:pPr>
            <a:endParaRPr sz="2100">
              <a:latin typeface="Times New Roman"/>
              <a:cs typeface="Times New Roman"/>
            </a:endParaRPr>
          </a:p>
          <a:p>
            <a:pPr marL="12700">
              <a:lnSpc>
                <a:spcPct val="100000"/>
              </a:lnSpc>
              <a:spcBef>
                <a:spcPts val="5"/>
              </a:spcBef>
            </a:pPr>
            <a:r>
              <a:rPr sz="1700" dirty="0">
                <a:latin typeface="Arial"/>
                <a:cs typeface="Arial"/>
              </a:rPr>
              <a:t>Example:</a:t>
            </a:r>
            <a:endParaRPr sz="1700">
              <a:latin typeface="Arial"/>
              <a:cs typeface="Arial"/>
            </a:endParaRPr>
          </a:p>
          <a:p>
            <a:pPr marL="286385" marR="5080" indent="146050" algn="just">
              <a:lnSpc>
                <a:spcPct val="80000"/>
              </a:lnSpc>
              <a:spcBef>
                <a:spcPts val="600"/>
              </a:spcBef>
            </a:pPr>
            <a:r>
              <a:rPr sz="1700" b="1" dirty="0">
                <a:latin typeface="Arial"/>
                <a:cs typeface="Arial"/>
              </a:rPr>
              <a:t>There are three reasons </a:t>
            </a:r>
            <a:r>
              <a:rPr sz="1700" b="1" spc="5" dirty="0">
                <a:latin typeface="Arial"/>
                <a:cs typeface="Arial"/>
              </a:rPr>
              <a:t>why </a:t>
            </a:r>
            <a:r>
              <a:rPr sz="1700" b="1" dirty="0">
                <a:latin typeface="Arial"/>
                <a:cs typeface="Arial"/>
              </a:rPr>
              <a:t>Canada </a:t>
            </a:r>
            <a:r>
              <a:rPr sz="1700" b="1" spc="-5" dirty="0">
                <a:latin typeface="Arial"/>
                <a:cs typeface="Arial"/>
              </a:rPr>
              <a:t>is </a:t>
            </a:r>
            <a:r>
              <a:rPr sz="1700" b="1" dirty="0">
                <a:latin typeface="Arial"/>
                <a:cs typeface="Arial"/>
              </a:rPr>
              <a:t>one of the </a:t>
            </a:r>
            <a:r>
              <a:rPr sz="1700" b="1" spc="-5" dirty="0">
                <a:latin typeface="Arial"/>
                <a:cs typeface="Arial"/>
              </a:rPr>
              <a:t>best </a:t>
            </a:r>
            <a:r>
              <a:rPr sz="1700" b="1" dirty="0">
                <a:latin typeface="Arial"/>
                <a:cs typeface="Arial"/>
              </a:rPr>
              <a:t>countries  </a:t>
            </a:r>
            <a:r>
              <a:rPr sz="1700" b="1" spc="-5" dirty="0">
                <a:latin typeface="Arial"/>
                <a:cs typeface="Arial"/>
              </a:rPr>
              <a:t>in </a:t>
            </a:r>
            <a:r>
              <a:rPr sz="1700" b="1" dirty="0">
                <a:latin typeface="Arial"/>
                <a:cs typeface="Arial"/>
              </a:rPr>
              <a:t>the </a:t>
            </a:r>
            <a:r>
              <a:rPr sz="1700" b="1" spc="5" dirty="0">
                <a:latin typeface="Arial"/>
                <a:cs typeface="Arial"/>
              </a:rPr>
              <a:t>world. </a:t>
            </a:r>
            <a:r>
              <a:rPr sz="1700" spc="-5" dirty="0">
                <a:latin typeface="Arial"/>
                <a:cs typeface="Arial"/>
              </a:rPr>
              <a:t>First, </a:t>
            </a:r>
            <a:r>
              <a:rPr sz="1700" dirty="0">
                <a:latin typeface="Arial"/>
                <a:cs typeface="Arial"/>
              </a:rPr>
              <a:t>Canada has an excellent health care </a:t>
            </a:r>
            <a:r>
              <a:rPr sz="1700" spc="-5" dirty="0">
                <a:latin typeface="Arial"/>
                <a:cs typeface="Arial"/>
              </a:rPr>
              <a:t>system. </a:t>
            </a:r>
            <a:r>
              <a:rPr sz="1700" dirty="0">
                <a:latin typeface="Arial"/>
                <a:cs typeface="Arial"/>
              </a:rPr>
              <a:t>All  Canadians have access </a:t>
            </a:r>
            <a:r>
              <a:rPr sz="1700" spc="-5" dirty="0">
                <a:latin typeface="Arial"/>
                <a:cs typeface="Arial"/>
              </a:rPr>
              <a:t>to </a:t>
            </a:r>
            <a:r>
              <a:rPr sz="1700" dirty="0">
                <a:latin typeface="Arial"/>
                <a:cs typeface="Arial"/>
              </a:rPr>
              <a:t>medical </a:t>
            </a:r>
            <a:r>
              <a:rPr sz="1700" spc="-5" dirty="0">
                <a:latin typeface="Arial"/>
                <a:cs typeface="Arial"/>
              </a:rPr>
              <a:t>services </a:t>
            </a:r>
            <a:r>
              <a:rPr sz="1700" dirty="0">
                <a:latin typeface="Arial"/>
                <a:cs typeface="Arial"/>
              </a:rPr>
              <a:t>at a reasonable price.  Second, Canada has a high standard </a:t>
            </a:r>
            <a:r>
              <a:rPr sz="1700" spc="5" dirty="0">
                <a:latin typeface="Arial"/>
                <a:cs typeface="Arial"/>
              </a:rPr>
              <a:t>of </a:t>
            </a:r>
            <a:r>
              <a:rPr sz="1700" dirty="0">
                <a:latin typeface="Arial"/>
                <a:cs typeface="Arial"/>
              </a:rPr>
              <a:t>education. Students are taught  </a:t>
            </a:r>
            <a:r>
              <a:rPr sz="1700" spc="5" dirty="0">
                <a:latin typeface="Arial"/>
                <a:cs typeface="Arial"/>
              </a:rPr>
              <a:t>by </a:t>
            </a:r>
            <a:r>
              <a:rPr sz="1700" spc="-5" dirty="0">
                <a:latin typeface="Arial"/>
                <a:cs typeface="Arial"/>
              </a:rPr>
              <a:t>well-trained </a:t>
            </a:r>
            <a:r>
              <a:rPr sz="1700" dirty="0">
                <a:latin typeface="Arial"/>
                <a:cs typeface="Arial"/>
              </a:rPr>
              <a:t>teachers </a:t>
            </a:r>
            <a:r>
              <a:rPr sz="1700" spc="5" dirty="0">
                <a:latin typeface="Arial"/>
                <a:cs typeface="Arial"/>
              </a:rPr>
              <a:t>and </a:t>
            </a:r>
            <a:r>
              <a:rPr sz="1700" dirty="0">
                <a:latin typeface="Arial"/>
                <a:cs typeface="Arial"/>
              </a:rPr>
              <a:t>are encouraged to continue </a:t>
            </a:r>
            <a:r>
              <a:rPr sz="1700" spc="-5" dirty="0">
                <a:latin typeface="Arial"/>
                <a:cs typeface="Arial"/>
              </a:rPr>
              <a:t>studying </a:t>
            </a:r>
            <a:r>
              <a:rPr sz="1700" spc="10" dirty="0">
                <a:latin typeface="Arial"/>
                <a:cs typeface="Arial"/>
              </a:rPr>
              <a:t>at  </a:t>
            </a:r>
            <a:r>
              <a:rPr sz="1700" spc="-15" dirty="0">
                <a:latin typeface="Arial"/>
                <a:cs typeface="Arial"/>
              </a:rPr>
              <a:t>university. Finally, </a:t>
            </a:r>
            <a:r>
              <a:rPr sz="1700" dirty="0">
                <a:latin typeface="Arial"/>
                <a:cs typeface="Arial"/>
              </a:rPr>
              <a:t>Canada's cities are clean and </a:t>
            </a:r>
            <a:r>
              <a:rPr sz="1700" spc="-5" dirty="0">
                <a:latin typeface="Arial"/>
                <a:cs typeface="Arial"/>
              </a:rPr>
              <a:t>efficiently</a:t>
            </a:r>
            <a:r>
              <a:rPr sz="1700" spc="305" dirty="0">
                <a:latin typeface="Arial"/>
                <a:cs typeface="Arial"/>
              </a:rPr>
              <a:t> </a:t>
            </a:r>
            <a:r>
              <a:rPr sz="1700" dirty="0">
                <a:latin typeface="Arial"/>
                <a:cs typeface="Arial"/>
              </a:rPr>
              <a:t>managed.  Canadian </a:t>
            </a:r>
            <a:r>
              <a:rPr sz="1700" spc="-5" dirty="0">
                <a:latin typeface="Arial"/>
                <a:cs typeface="Arial"/>
              </a:rPr>
              <a:t>cities </a:t>
            </a:r>
            <a:r>
              <a:rPr sz="1700" dirty="0">
                <a:latin typeface="Arial"/>
                <a:cs typeface="Arial"/>
              </a:rPr>
              <a:t>have many parks and </a:t>
            </a:r>
            <a:r>
              <a:rPr sz="1700" spc="-5" dirty="0">
                <a:latin typeface="Arial"/>
                <a:cs typeface="Arial"/>
              </a:rPr>
              <a:t>lots </a:t>
            </a:r>
            <a:r>
              <a:rPr sz="1700" spc="5" dirty="0">
                <a:latin typeface="Arial"/>
                <a:cs typeface="Arial"/>
              </a:rPr>
              <a:t>of </a:t>
            </a:r>
            <a:r>
              <a:rPr sz="1700" dirty="0">
                <a:latin typeface="Arial"/>
                <a:cs typeface="Arial"/>
              </a:rPr>
              <a:t>space for people to live. </a:t>
            </a:r>
            <a:r>
              <a:rPr sz="1700" spc="15" dirty="0">
                <a:latin typeface="Arial"/>
                <a:cs typeface="Arial"/>
              </a:rPr>
              <a:t>As  </a:t>
            </a:r>
            <a:r>
              <a:rPr sz="1700" dirty="0">
                <a:latin typeface="Arial"/>
                <a:cs typeface="Arial"/>
              </a:rPr>
              <a:t>a result, Canada is a desirable place </a:t>
            </a:r>
            <a:r>
              <a:rPr sz="1700" spc="-5" dirty="0">
                <a:latin typeface="Arial"/>
                <a:cs typeface="Arial"/>
              </a:rPr>
              <a:t>to </a:t>
            </a:r>
            <a:r>
              <a:rPr sz="1700" dirty="0">
                <a:latin typeface="Arial"/>
                <a:cs typeface="Arial"/>
              </a:rPr>
              <a:t>live.</a:t>
            </a:r>
            <a:endParaRPr sz="1700">
              <a:latin typeface="Arial"/>
              <a:cs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434162"/>
            <a:ext cx="3532504" cy="483234"/>
          </a:xfrm>
          <a:prstGeom prst="rect">
            <a:avLst/>
          </a:prstGeom>
        </p:spPr>
        <p:txBody>
          <a:bodyPr vert="horz" wrap="square" lIns="0" tIns="12700" rIns="0" bIns="0" rtlCol="0">
            <a:spAutoFit/>
          </a:bodyPr>
          <a:lstStyle/>
          <a:p>
            <a:pPr marL="12700">
              <a:lnSpc>
                <a:spcPct val="100000"/>
              </a:lnSpc>
              <a:spcBef>
                <a:spcPts val="100"/>
              </a:spcBef>
            </a:pPr>
            <a:r>
              <a:rPr sz="3000" spc="-5" dirty="0"/>
              <a:t>S</a:t>
            </a:r>
            <a:r>
              <a:rPr spc="-5" dirty="0"/>
              <a:t>UPPORTING</a:t>
            </a:r>
            <a:r>
              <a:rPr spc="125" dirty="0"/>
              <a:t> </a:t>
            </a:r>
            <a:r>
              <a:rPr sz="3000" spc="-30" dirty="0"/>
              <a:t>D</a:t>
            </a:r>
            <a:r>
              <a:rPr spc="-30" dirty="0"/>
              <a:t>ETAILS</a:t>
            </a:r>
            <a:endParaRPr sz="3000"/>
          </a:p>
        </p:txBody>
      </p:sp>
      <p:sp>
        <p:nvSpPr>
          <p:cNvPr id="3" name="object 3"/>
          <p:cNvSpPr txBox="1"/>
          <p:nvPr/>
        </p:nvSpPr>
        <p:spPr>
          <a:xfrm>
            <a:off x="715772" y="1575562"/>
            <a:ext cx="7076440" cy="4550410"/>
          </a:xfrm>
          <a:prstGeom prst="rect">
            <a:avLst/>
          </a:prstGeom>
        </p:spPr>
        <p:txBody>
          <a:bodyPr vert="horz" wrap="square" lIns="0" tIns="13335" rIns="0" bIns="0" rtlCol="0">
            <a:spAutoFit/>
          </a:bodyPr>
          <a:lstStyle/>
          <a:p>
            <a:pPr marL="71755">
              <a:lnSpc>
                <a:spcPts val="1835"/>
              </a:lnSpc>
              <a:spcBef>
                <a:spcPts val="105"/>
              </a:spcBef>
            </a:pPr>
            <a:r>
              <a:rPr sz="1700" b="1" dirty="0">
                <a:latin typeface="Arial"/>
                <a:cs typeface="Arial"/>
              </a:rPr>
              <a:t>What are supporting</a:t>
            </a:r>
            <a:r>
              <a:rPr sz="1700" b="1" spc="-40" dirty="0">
                <a:latin typeface="Arial"/>
                <a:cs typeface="Arial"/>
              </a:rPr>
              <a:t> </a:t>
            </a:r>
            <a:r>
              <a:rPr sz="1700" b="1" dirty="0">
                <a:latin typeface="Arial"/>
                <a:cs typeface="Arial"/>
              </a:rPr>
              <a:t>sentences?</a:t>
            </a:r>
            <a:endParaRPr sz="1700">
              <a:latin typeface="Arial"/>
              <a:cs typeface="Arial"/>
            </a:endParaRPr>
          </a:p>
          <a:p>
            <a:pPr marL="106680">
              <a:lnSpc>
                <a:spcPts val="1835"/>
              </a:lnSpc>
            </a:pPr>
            <a:r>
              <a:rPr sz="1700" dirty="0">
                <a:latin typeface="Arial"/>
                <a:cs typeface="Arial"/>
              </a:rPr>
              <a:t>They come </a:t>
            </a:r>
            <a:r>
              <a:rPr sz="1700" spc="-5" dirty="0">
                <a:latin typeface="Arial"/>
                <a:cs typeface="Arial"/>
              </a:rPr>
              <a:t>after the </a:t>
            </a:r>
            <a:r>
              <a:rPr sz="1700" dirty="0">
                <a:latin typeface="Arial"/>
                <a:cs typeface="Arial"/>
              </a:rPr>
              <a:t>topic sentence, making up </a:t>
            </a:r>
            <a:r>
              <a:rPr sz="1700" spc="-5" dirty="0">
                <a:latin typeface="Arial"/>
                <a:cs typeface="Arial"/>
              </a:rPr>
              <a:t>the </a:t>
            </a:r>
            <a:r>
              <a:rPr sz="1700" dirty="0">
                <a:latin typeface="Arial"/>
                <a:cs typeface="Arial"/>
              </a:rPr>
              <a:t>body of a</a:t>
            </a:r>
            <a:r>
              <a:rPr sz="1700" spc="65" dirty="0">
                <a:latin typeface="Arial"/>
                <a:cs typeface="Arial"/>
              </a:rPr>
              <a:t> </a:t>
            </a:r>
            <a:r>
              <a:rPr sz="1700" dirty="0">
                <a:latin typeface="Arial"/>
                <a:cs typeface="Arial"/>
              </a:rPr>
              <a:t>paragraph.</a:t>
            </a:r>
            <a:endParaRPr sz="1700">
              <a:latin typeface="Arial"/>
              <a:cs typeface="Arial"/>
            </a:endParaRPr>
          </a:p>
          <a:p>
            <a:pPr marL="132715">
              <a:lnSpc>
                <a:spcPts val="1839"/>
              </a:lnSpc>
              <a:spcBef>
                <a:spcPts val="190"/>
              </a:spcBef>
            </a:pPr>
            <a:r>
              <a:rPr sz="1700" b="1" dirty="0">
                <a:latin typeface="Arial"/>
                <a:cs typeface="Arial"/>
              </a:rPr>
              <a:t>What do they</a:t>
            </a:r>
            <a:r>
              <a:rPr sz="1700" b="1" spc="-40" dirty="0">
                <a:latin typeface="Arial"/>
                <a:cs typeface="Arial"/>
              </a:rPr>
              <a:t> </a:t>
            </a:r>
            <a:r>
              <a:rPr sz="1700" b="1" dirty="0">
                <a:latin typeface="Arial"/>
                <a:cs typeface="Arial"/>
              </a:rPr>
              <a:t>do?</a:t>
            </a:r>
            <a:endParaRPr sz="1700">
              <a:latin typeface="Arial"/>
              <a:cs typeface="Arial"/>
            </a:endParaRPr>
          </a:p>
          <a:p>
            <a:pPr marL="106680">
              <a:lnSpc>
                <a:spcPts val="1839"/>
              </a:lnSpc>
            </a:pPr>
            <a:r>
              <a:rPr sz="1700" dirty="0">
                <a:latin typeface="Arial"/>
                <a:cs typeface="Arial"/>
              </a:rPr>
              <a:t>They give details </a:t>
            </a:r>
            <a:r>
              <a:rPr sz="1700" spc="-5" dirty="0">
                <a:latin typeface="Arial"/>
                <a:cs typeface="Arial"/>
              </a:rPr>
              <a:t>to </a:t>
            </a:r>
            <a:r>
              <a:rPr sz="1700" dirty="0">
                <a:latin typeface="Arial"/>
                <a:cs typeface="Arial"/>
              </a:rPr>
              <a:t>develop and support </a:t>
            </a:r>
            <a:r>
              <a:rPr sz="1700" spc="-5" dirty="0">
                <a:latin typeface="Arial"/>
                <a:cs typeface="Arial"/>
              </a:rPr>
              <a:t>the </a:t>
            </a:r>
            <a:r>
              <a:rPr sz="1700" dirty="0">
                <a:latin typeface="Arial"/>
                <a:cs typeface="Arial"/>
              </a:rPr>
              <a:t>main idea of </a:t>
            </a:r>
            <a:r>
              <a:rPr sz="1700" spc="-5" dirty="0">
                <a:latin typeface="Arial"/>
                <a:cs typeface="Arial"/>
              </a:rPr>
              <a:t>the</a:t>
            </a:r>
            <a:r>
              <a:rPr sz="1700" spc="45" dirty="0">
                <a:latin typeface="Arial"/>
                <a:cs typeface="Arial"/>
              </a:rPr>
              <a:t> </a:t>
            </a:r>
            <a:r>
              <a:rPr sz="1700" dirty="0">
                <a:latin typeface="Arial"/>
                <a:cs typeface="Arial"/>
              </a:rPr>
              <a:t>paragraph.</a:t>
            </a:r>
            <a:endParaRPr sz="1700">
              <a:latin typeface="Arial"/>
              <a:cs typeface="Arial"/>
            </a:endParaRPr>
          </a:p>
          <a:p>
            <a:pPr>
              <a:lnSpc>
                <a:spcPct val="100000"/>
              </a:lnSpc>
              <a:spcBef>
                <a:spcPts val="10"/>
              </a:spcBef>
            </a:pPr>
            <a:endParaRPr sz="2100">
              <a:latin typeface="Times New Roman"/>
              <a:cs typeface="Times New Roman"/>
            </a:endParaRPr>
          </a:p>
          <a:p>
            <a:pPr marL="71755">
              <a:lnSpc>
                <a:spcPts val="1835"/>
              </a:lnSpc>
            </a:pPr>
            <a:r>
              <a:rPr sz="1700" b="1" spc="-5" dirty="0">
                <a:latin typeface="Arial"/>
                <a:cs typeface="Arial"/>
              </a:rPr>
              <a:t>How </a:t>
            </a:r>
            <a:r>
              <a:rPr sz="1700" b="1" dirty="0">
                <a:latin typeface="Arial"/>
                <a:cs typeface="Arial"/>
              </a:rPr>
              <a:t>do I </a:t>
            </a:r>
            <a:r>
              <a:rPr sz="1700" b="1" spc="5" dirty="0">
                <a:latin typeface="Arial"/>
                <a:cs typeface="Arial"/>
              </a:rPr>
              <a:t>write</a:t>
            </a:r>
            <a:r>
              <a:rPr sz="1700" b="1" spc="-60" dirty="0">
                <a:latin typeface="Arial"/>
                <a:cs typeface="Arial"/>
              </a:rPr>
              <a:t> </a:t>
            </a:r>
            <a:r>
              <a:rPr sz="1700" b="1" dirty="0">
                <a:latin typeface="Arial"/>
                <a:cs typeface="Arial"/>
              </a:rPr>
              <a:t>them?</a:t>
            </a:r>
            <a:endParaRPr sz="1700">
              <a:latin typeface="Arial"/>
              <a:cs typeface="Arial"/>
            </a:endParaRPr>
          </a:p>
          <a:p>
            <a:pPr marL="106680">
              <a:lnSpc>
                <a:spcPts val="1835"/>
              </a:lnSpc>
            </a:pPr>
            <a:r>
              <a:rPr sz="1700" spc="-55" dirty="0">
                <a:latin typeface="Arial"/>
                <a:cs typeface="Arial"/>
              </a:rPr>
              <a:t>You </a:t>
            </a:r>
            <a:r>
              <a:rPr sz="1700" dirty="0">
                <a:latin typeface="Arial"/>
                <a:cs typeface="Arial"/>
              </a:rPr>
              <a:t>should give supporting </a:t>
            </a:r>
            <a:r>
              <a:rPr sz="1700" spc="-5" dirty="0">
                <a:latin typeface="Arial"/>
                <a:cs typeface="Arial"/>
              </a:rPr>
              <a:t>facts, </a:t>
            </a:r>
            <a:r>
              <a:rPr sz="1700" dirty="0">
                <a:latin typeface="Arial"/>
                <a:cs typeface="Arial"/>
              </a:rPr>
              <a:t>details, and</a:t>
            </a:r>
            <a:r>
              <a:rPr sz="1700" spc="70" dirty="0">
                <a:latin typeface="Arial"/>
                <a:cs typeface="Arial"/>
              </a:rPr>
              <a:t> </a:t>
            </a:r>
            <a:r>
              <a:rPr sz="1700" dirty="0">
                <a:latin typeface="Arial"/>
                <a:cs typeface="Arial"/>
              </a:rPr>
              <a:t>examples.</a:t>
            </a:r>
            <a:endParaRPr sz="1700">
              <a:latin typeface="Arial"/>
              <a:cs typeface="Arial"/>
            </a:endParaRPr>
          </a:p>
          <a:p>
            <a:pPr>
              <a:lnSpc>
                <a:spcPct val="100000"/>
              </a:lnSpc>
              <a:spcBef>
                <a:spcPts val="5"/>
              </a:spcBef>
            </a:pPr>
            <a:endParaRPr sz="2100">
              <a:latin typeface="Times New Roman"/>
              <a:cs typeface="Times New Roman"/>
            </a:endParaRPr>
          </a:p>
          <a:p>
            <a:pPr marL="12700">
              <a:lnSpc>
                <a:spcPct val="100000"/>
              </a:lnSpc>
              <a:spcBef>
                <a:spcPts val="5"/>
              </a:spcBef>
            </a:pPr>
            <a:r>
              <a:rPr sz="1700" b="1" dirty="0">
                <a:latin typeface="Arial"/>
                <a:cs typeface="Arial"/>
              </a:rPr>
              <a:t>Example:</a:t>
            </a:r>
            <a:endParaRPr sz="1700">
              <a:latin typeface="Arial"/>
              <a:cs typeface="Arial"/>
            </a:endParaRPr>
          </a:p>
          <a:p>
            <a:pPr>
              <a:lnSpc>
                <a:spcPct val="100000"/>
              </a:lnSpc>
              <a:spcBef>
                <a:spcPts val="15"/>
              </a:spcBef>
            </a:pPr>
            <a:endParaRPr sz="2450">
              <a:latin typeface="Times New Roman"/>
              <a:cs typeface="Times New Roman"/>
            </a:endParaRPr>
          </a:p>
          <a:p>
            <a:pPr marL="106680" marR="115570" indent="20955">
              <a:lnSpc>
                <a:spcPct val="80000"/>
              </a:lnSpc>
            </a:pPr>
            <a:r>
              <a:rPr sz="1700" dirty="0">
                <a:latin typeface="Arial"/>
                <a:cs typeface="Arial"/>
              </a:rPr>
              <a:t>There are three reasons </a:t>
            </a:r>
            <a:r>
              <a:rPr sz="1700" spc="-5" dirty="0">
                <a:latin typeface="Arial"/>
                <a:cs typeface="Arial"/>
              </a:rPr>
              <a:t>why </a:t>
            </a:r>
            <a:r>
              <a:rPr sz="1700" dirty="0">
                <a:latin typeface="Arial"/>
                <a:cs typeface="Arial"/>
              </a:rPr>
              <a:t>Canada is one of </a:t>
            </a:r>
            <a:r>
              <a:rPr sz="1700" spc="-5" dirty="0">
                <a:latin typeface="Arial"/>
                <a:cs typeface="Arial"/>
              </a:rPr>
              <a:t>the </a:t>
            </a:r>
            <a:r>
              <a:rPr sz="1700" dirty="0">
                <a:latin typeface="Arial"/>
                <a:cs typeface="Arial"/>
              </a:rPr>
              <a:t>best countries in </a:t>
            </a:r>
            <a:r>
              <a:rPr sz="1700" spc="-5" dirty="0">
                <a:latin typeface="Arial"/>
                <a:cs typeface="Arial"/>
              </a:rPr>
              <a:t>the  world. </a:t>
            </a:r>
            <a:r>
              <a:rPr sz="1700" b="1" dirty="0">
                <a:latin typeface="Arial"/>
                <a:cs typeface="Arial"/>
              </a:rPr>
              <a:t>First, Canada has an excellent health care </a:t>
            </a:r>
            <a:r>
              <a:rPr sz="1700" b="1" spc="-5" dirty="0">
                <a:latin typeface="Arial"/>
                <a:cs typeface="Arial"/>
              </a:rPr>
              <a:t>system. </a:t>
            </a:r>
            <a:r>
              <a:rPr sz="1700" b="1" spc="-15" dirty="0">
                <a:latin typeface="Arial"/>
                <a:cs typeface="Arial"/>
              </a:rPr>
              <a:t>All  </a:t>
            </a:r>
            <a:r>
              <a:rPr sz="1700" b="1" dirty="0">
                <a:latin typeface="Arial"/>
                <a:cs typeface="Arial"/>
              </a:rPr>
              <a:t>Canadians </a:t>
            </a:r>
            <a:r>
              <a:rPr sz="1700" b="1" spc="-10" dirty="0">
                <a:latin typeface="Arial"/>
                <a:cs typeface="Arial"/>
              </a:rPr>
              <a:t>have </a:t>
            </a:r>
            <a:r>
              <a:rPr sz="1700" b="1" dirty="0">
                <a:latin typeface="Arial"/>
                <a:cs typeface="Arial"/>
              </a:rPr>
              <a:t>access to medical </a:t>
            </a:r>
            <a:r>
              <a:rPr sz="1700" b="1" spc="-5" dirty="0">
                <a:latin typeface="Arial"/>
                <a:cs typeface="Arial"/>
              </a:rPr>
              <a:t>services </a:t>
            </a:r>
            <a:r>
              <a:rPr sz="1700" b="1" dirty="0">
                <a:latin typeface="Arial"/>
                <a:cs typeface="Arial"/>
              </a:rPr>
              <a:t>at a reasonable price.  Second, Canada has a high standard of education. Students are  taught by well-trained teachers and are encouraged to continue  </a:t>
            </a:r>
            <a:r>
              <a:rPr sz="1700" b="1" spc="-5" dirty="0">
                <a:latin typeface="Arial"/>
                <a:cs typeface="Arial"/>
              </a:rPr>
              <a:t>studying </a:t>
            </a:r>
            <a:r>
              <a:rPr sz="1700" b="1" dirty="0">
                <a:latin typeface="Arial"/>
                <a:cs typeface="Arial"/>
              </a:rPr>
              <a:t>at </a:t>
            </a:r>
            <a:r>
              <a:rPr sz="1700" b="1" spc="-15" dirty="0">
                <a:latin typeface="Arial"/>
                <a:cs typeface="Arial"/>
              </a:rPr>
              <a:t>university. </a:t>
            </a:r>
            <a:r>
              <a:rPr sz="1700" b="1" spc="-20" dirty="0">
                <a:latin typeface="Arial"/>
                <a:cs typeface="Arial"/>
              </a:rPr>
              <a:t>Finally, </a:t>
            </a:r>
            <a:r>
              <a:rPr sz="1700" b="1" dirty="0">
                <a:latin typeface="Arial"/>
                <a:cs typeface="Arial"/>
              </a:rPr>
              <a:t>Canada's </a:t>
            </a:r>
            <a:r>
              <a:rPr sz="1700" b="1" spc="-5" dirty="0">
                <a:latin typeface="Arial"/>
                <a:cs typeface="Arial"/>
              </a:rPr>
              <a:t>cities </a:t>
            </a:r>
            <a:r>
              <a:rPr sz="1700" b="1" dirty="0">
                <a:latin typeface="Arial"/>
                <a:cs typeface="Arial"/>
              </a:rPr>
              <a:t>are clean and  </a:t>
            </a:r>
            <a:r>
              <a:rPr sz="1700" b="1" spc="-5" dirty="0">
                <a:latin typeface="Arial"/>
                <a:cs typeface="Arial"/>
              </a:rPr>
              <a:t>efficiently </a:t>
            </a:r>
            <a:r>
              <a:rPr sz="1700" b="1" dirty="0">
                <a:latin typeface="Arial"/>
                <a:cs typeface="Arial"/>
              </a:rPr>
              <a:t>managed. Canadian </a:t>
            </a:r>
            <a:r>
              <a:rPr sz="1700" b="1" spc="-5" dirty="0">
                <a:latin typeface="Arial"/>
                <a:cs typeface="Arial"/>
              </a:rPr>
              <a:t>cities </a:t>
            </a:r>
            <a:r>
              <a:rPr sz="1700" b="1" spc="-10" dirty="0">
                <a:latin typeface="Arial"/>
                <a:cs typeface="Arial"/>
              </a:rPr>
              <a:t>have </a:t>
            </a:r>
            <a:r>
              <a:rPr sz="1700" b="1" dirty="0">
                <a:latin typeface="Arial"/>
                <a:cs typeface="Arial"/>
              </a:rPr>
              <a:t>many parks and lots of  space for people to </a:t>
            </a:r>
            <a:r>
              <a:rPr sz="1700" b="1" spc="-10" dirty="0">
                <a:latin typeface="Arial"/>
                <a:cs typeface="Arial"/>
              </a:rPr>
              <a:t>live. </a:t>
            </a:r>
            <a:r>
              <a:rPr sz="1700" dirty="0">
                <a:latin typeface="Arial"/>
                <a:cs typeface="Arial"/>
              </a:rPr>
              <a:t>As a result, Canada is a desirable place </a:t>
            </a:r>
            <a:r>
              <a:rPr sz="1700" spc="-5" dirty="0">
                <a:latin typeface="Arial"/>
                <a:cs typeface="Arial"/>
              </a:rPr>
              <a:t>to  </a:t>
            </a:r>
            <a:r>
              <a:rPr sz="1700" dirty="0">
                <a:latin typeface="Arial"/>
                <a:cs typeface="Arial"/>
              </a:rPr>
              <a:t>live.</a:t>
            </a:r>
            <a:endParaRPr sz="1700">
              <a:latin typeface="Arial"/>
              <a:cs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434162"/>
            <a:ext cx="3281045" cy="483234"/>
          </a:xfrm>
          <a:prstGeom prst="rect">
            <a:avLst/>
          </a:prstGeom>
        </p:spPr>
        <p:txBody>
          <a:bodyPr vert="horz" wrap="square" lIns="0" tIns="12700" rIns="0" bIns="0" rtlCol="0">
            <a:spAutoFit/>
          </a:bodyPr>
          <a:lstStyle/>
          <a:p>
            <a:pPr marL="12700">
              <a:lnSpc>
                <a:spcPct val="100000"/>
              </a:lnSpc>
              <a:spcBef>
                <a:spcPts val="100"/>
              </a:spcBef>
            </a:pPr>
            <a:r>
              <a:rPr sz="3000" dirty="0"/>
              <a:t>C</a:t>
            </a:r>
            <a:r>
              <a:rPr dirty="0"/>
              <a:t>LOSING</a:t>
            </a:r>
            <a:r>
              <a:rPr spc="60" dirty="0"/>
              <a:t> </a:t>
            </a:r>
            <a:r>
              <a:rPr sz="3000" spc="-5" dirty="0"/>
              <a:t>S</a:t>
            </a:r>
            <a:r>
              <a:rPr spc="-5" dirty="0"/>
              <a:t>ENTENCE</a:t>
            </a:r>
            <a:endParaRPr sz="3000"/>
          </a:p>
        </p:txBody>
      </p:sp>
      <p:sp>
        <p:nvSpPr>
          <p:cNvPr id="3" name="object 3"/>
          <p:cNvSpPr txBox="1"/>
          <p:nvPr/>
        </p:nvSpPr>
        <p:spPr>
          <a:xfrm>
            <a:off x="810259" y="1569466"/>
            <a:ext cx="6972300" cy="4711065"/>
          </a:xfrm>
          <a:prstGeom prst="rect">
            <a:avLst/>
          </a:prstGeom>
        </p:spPr>
        <p:txBody>
          <a:bodyPr vert="horz" wrap="square" lIns="0" tIns="12065" rIns="0" bIns="0" rtlCol="0">
            <a:spAutoFit/>
          </a:bodyPr>
          <a:lstStyle/>
          <a:p>
            <a:pPr marL="70485">
              <a:lnSpc>
                <a:spcPts val="2050"/>
              </a:lnSpc>
              <a:spcBef>
                <a:spcPts val="95"/>
              </a:spcBef>
            </a:pPr>
            <a:r>
              <a:rPr sz="1900" b="1" spc="-5" dirty="0">
                <a:latin typeface="Arial"/>
                <a:cs typeface="Arial"/>
              </a:rPr>
              <a:t>What is the closing</a:t>
            </a:r>
            <a:r>
              <a:rPr sz="1900" b="1" spc="15" dirty="0">
                <a:latin typeface="Arial"/>
                <a:cs typeface="Arial"/>
              </a:rPr>
              <a:t> </a:t>
            </a:r>
            <a:r>
              <a:rPr sz="1900" b="1" spc="-5" dirty="0">
                <a:latin typeface="Arial"/>
                <a:cs typeface="Arial"/>
              </a:rPr>
              <a:t>sentence?</a:t>
            </a:r>
            <a:endParaRPr sz="1900">
              <a:latin typeface="Arial"/>
              <a:cs typeface="Arial"/>
            </a:endParaRPr>
          </a:p>
          <a:p>
            <a:pPr marL="12700">
              <a:lnSpc>
                <a:spcPts val="2050"/>
              </a:lnSpc>
            </a:pPr>
            <a:r>
              <a:rPr sz="1900" spc="-5" dirty="0">
                <a:latin typeface="Arial"/>
                <a:cs typeface="Arial"/>
              </a:rPr>
              <a:t>The closing sentence is the last sentence in a</a:t>
            </a:r>
            <a:r>
              <a:rPr sz="1900" spc="150" dirty="0">
                <a:latin typeface="Arial"/>
                <a:cs typeface="Arial"/>
              </a:rPr>
              <a:t> </a:t>
            </a:r>
            <a:r>
              <a:rPr sz="1900" spc="-5" dirty="0">
                <a:latin typeface="Arial"/>
                <a:cs typeface="Arial"/>
              </a:rPr>
              <a:t>paragraph.</a:t>
            </a:r>
            <a:endParaRPr sz="1900">
              <a:latin typeface="Arial"/>
              <a:cs typeface="Arial"/>
            </a:endParaRPr>
          </a:p>
          <a:p>
            <a:pPr marL="70485">
              <a:lnSpc>
                <a:spcPts val="2050"/>
              </a:lnSpc>
              <a:spcBef>
                <a:spcPts val="145"/>
              </a:spcBef>
            </a:pPr>
            <a:r>
              <a:rPr sz="1900" b="1" spc="-5" dirty="0">
                <a:latin typeface="Arial"/>
                <a:cs typeface="Arial"/>
              </a:rPr>
              <a:t>What </a:t>
            </a:r>
            <a:r>
              <a:rPr sz="1900" b="1" dirty="0">
                <a:latin typeface="Arial"/>
                <a:cs typeface="Arial"/>
              </a:rPr>
              <a:t>does </a:t>
            </a:r>
            <a:r>
              <a:rPr sz="1900" b="1" spc="-5" dirty="0">
                <a:latin typeface="Arial"/>
                <a:cs typeface="Arial"/>
              </a:rPr>
              <a:t>it</a:t>
            </a:r>
            <a:r>
              <a:rPr sz="1900" b="1" spc="5" dirty="0">
                <a:latin typeface="Arial"/>
                <a:cs typeface="Arial"/>
              </a:rPr>
              <a:t> </a:t>
            </a:r>
            <a:r>
              <a:rPr sz="1900" b="1" dirty="0">
                <a:latin typeface="Arial"/>
                <a:cs typeface="Arial"/>
              </a:rPr>
              <a:t>do?</a:t>
            </a:r>
            <a:endParaRPr sz="1900">
              <a:latin typeface="Arial"/>
              <a:cs typeface="Arial"/>
            </a:endParaRPr>
          </a:p>
          <a:p>
            <a:pPr marL="12700">
              <a:lnSpc>
                <a:spcPts val="2050"/>
              </a:lnSpc>
            </a:pPr>
            <a:r>
              <a:rPr sz="1900" spc="-5" dirty="0">
                <a:latin typeface="Arial"/>
                <a:cs typeface="Arial"/>
              </a:rPr>
              <a:t>It restates the main idea of your</a:t>
            </a:r>
            <a:r>
              <a:rPr sz="1900" spc="85" dirty="0">
                <a:latin typeface="Arial"/>
                <a:cs typeface="Arial"/>
              </a:rPr>
              <a:t> </a:t>
            </a:r>
            <a:r>
              <a:rPr sz="1900" spc="-5" dirty="0">
                <a:latin typeface="Arial"/>
                <a:cs typeface="Arial"/>
              </a:rPr>
              <a:t>paragraph.</a:t>
            </a:r>
            <a:endParaRPr sz="1900">
              <a:latin typeface="Arial"/>
              <a:cs typeface="Arial"/>
            </a:endParaRPr>
          </a:p>
          <a:p>
            <a:pPr>
              <a:lnSpc>
                <a:spcPct val="100000"/>
              </a:lnSpc>
              <a:spcBef>
                <a:spcPts val="40"/>
              </a:spcBef>
            </a:pPr>
            <a:endParaRPr sz="2200">
              <a:latin typeface="Times New Roman"/>
              <a:cs typeface="Times New Roman"/>
            </a:endParaRPr>
          </a:p>
          <a:p>
            <a:pPr marL="135890">
              <a:lnSpc>
                <a:spcPts val="2050"/>
              </a:lnSpc>
            </a:pPr>
            <a:r>
              <a:rPr sz="1900" b="1" spc="-5" dirty="0">
                <a:latin typeface="Arial"/>
                <a:cs typeface="Arial"/>
              </a:rPr>
              <a:t>How do I </a:t>
            </a:r>
            <a:r>
              <a:rPr sz="1900" b="1" spc="5" dirty="0">
                <a:latin typeface="Arial"/>
                <a:cs typeface="Arial"/>
              </a:rPr>
              <a:t>write</a:t>
            </a:r>
            <a:r>
              <a:rPr sz="1900" b="1" spc="-40" dirty="0">
                <a:latin typeface="Arial"/>
                <a:cs typeface="Arial"/>
              </a:rPr>
              <a:t> </a:t>
            </a:r>
            <a:r>
              <a:rPr sz="1900" b="1" spc="-5" dirty="0">
                <a:latin typeface="Arial"/>
                <a:cs typeface="Arial"/>
              </a:rPr>
              <a:t>one?</a:t>
            </a:r>
            <a:endParaRPr sz="1900">
              <a:latin typeface="Arial"/>
              <a:cs typeface="Arial"/>
            </a:endParaRPr>
          </a:p>
          <a:p>
            <a:pPr marL="12700">
              <a:lnSpc>
                <a:spcPts val="2050"/>
              </a:lnSpc>
            </a:pPr>
            <a:r>
              <a:rPr sz="1900" spc="-5" dirty="0">
                <a:latin typeface="Arial"/>
                <a:cs typeface="Arial"/>
              </a:rPr>
              <a:t>Restate the main idea of the paragraph using different</a:t>
            </a:r>
            <a:r>
              <a:rPr sz="1900" spc="190" dirty="0">
                <a:latin typeface="Arial"/>
                <a:cs typeface="Arial"/>
              </a:rPr>
              <a:t> </a:t>
            </a:r>
            <a:r>
              <a:rPr sz="1900" spc="-5" dirty="0">
                <a:latin typeface="Arial"/>
                <a:cs typeface="Arial"/>
              </a:rPr>
              <a:t>words.</a:t>
            </a:r>
            <a:endParaRPr sz="1900">
              <a:latin typeface="Arial"/>
              <a:cs typeface="Arial"/>
            </a:endParaRPr>
          </a:p>
          <a:p>
            <a:pPr marL="135890">
              <a:lnSpc>
                <a:spcPct val="100000"/>
              </a:lnSpc>
              <a:spcBef>
                <a:spcPts val="145"/>
              </a:spcBef>
            </a:pPr>
            <a:r>
              <a:rPr sz="1900" b="1" spc="-5" dirty="0">
                <a:latin typeface="Arial"/>
                <a:cs typeface="Arial"/>
              </a:rPr>
              <a:t>Example:</a:t>
            </a:r>
            <a:endParaRPr sz="1900">
              <a:latin typeface="Arial"/>
              <a:cs typeface="Arial"/>
            </a:endParaRPr>
          </a:p>
          <a:p>
            <a:pPr>
              <a:lnSpc>
                <a:spcPct val="100000"/>
              </a:lnSpc>
              <a:spcBef>
                <a:spcPts val="35"/>
              </a:spcBef>
            </a:pPr>
            <a:endParaRPr sz="2600">
              <a:latin typeface="Times New Roman"/>
              <a:cs typeface="Times New Roman"/>
            </a:endParaRPr>
          </a:p>
          <a:p>
            <a:pPr marL="12700" marR="5080" indent="120014">
              <a:lnSpc>
                <a:spcPct val="80000"/>
              </a:lnSpc>
            </a:pPr>
            <a:r>
              <a:rPr sz="1900" spc="-5" dirty="0">
                <a:latin typeface="Arial"/>
                <a:cs typeface="Arial"/>
              </a:rPr>
              <a:t>There are three reasons </a:t>
            </a:r>
            <a:r>
              <a:rPr sz="1900" spc="-10" dirty="0">
                <a:latin typeface="Arial"/>
                <a:cs typeface="Arial"/>
              </a:rPr>
              <a:t>why </a:t>
            </a:r>
            <a:r>
              <a:rPr sz="1900" spc="-5" dirty="0">
                <a:latin typeface="Arial"/>
                <a:cs typeface="Arial"/>
              </a:rPr>
              <a:t>Canada is one of the best  countries in the world. First, Canada has an excellent health care  system. All Canadians have access to medical services at a  reasonable price. Second, Canada has a high standard of  education. Students are taught by well-trained teachers and are  encouraged to continue studying at </a:t>
            </a:r>
            <a:r>
              <a:rPr sz="1900" spc="-15" dirty="0">
                <a:latin typeface="Arial"/>
                <a:cs typeface="Arial"/>
              </a:rPr>
              <a:t>university. </a:t>
            </a:r>
            <a:r>
              <a:rPr sz="1900" spc="-20" dirty="0">
                <a:latin typeface="Arial"/>
                <a:cs typeface="Arial"/>
              </a:rPr>
              <a:t>Finally, </a:t>
            </a:r>
            <a:r>
              <a:rPr sz="1900" spc="-5" dirty="0">
                <a:latin typeface="Arial"/>
                <a:cs typeface="Arial"/>
              </a:rPr>
              <a:t>Canada's  cities are clean and efficiently managed. Canadian cities have  many parks and lots of space for people to live. </a:t>
            </a:r>
            <a:r>
              <a:rPr sz="1900" b="1" spc="-5" dirty="0">
                <a:latin typeface="Arial"/>
                <a:cs typeface="Arial"/>
              </a:rPr>
              <a:t>As a result,  Canada is a desirable place to</a:t>
            </a:r>
            <a:r>
              <a:rPr sz="1900" b="1" spc="60" dirty="0">
                <a:latin typeface="Arial"/>
                <a:cs typeface="Arial"/>
              </a:rPr>
              <a:t> </a:t>
            </a:r>
            <a:r>
              <a:rPr sz="1900" b="1" spc="-5" dirty="0">
                <a:latin typeface="Arial"/>
                <a:cs typeface="Arial"/>
              </a:rPr>
              <a:t>live</a:t>
            </a:r>
            <a:r>
              <a:rPr sz="1900" spc="-5" dirty="0">
                <a:latin typeface="Arial"/>
                <a:cs typeface="Arial"/>
              </a:rPr>
              <a:t>.</a:t>
            </a:r>
            <a:endParaRPr sz="1900">
              <a:latin typeface="Arial"/>
              <a:cs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891666"/>
            <a:ext cx="1403985" cy="482600"/>
          </a:xfrm>
          <a:prstGeom prst="rect">
            <a:avLst/>
          </a:prstGeom>
        </p:spPr>
        <p:txBody>
          <a:bodyPr vert="horz" wrap="square" lIns="0" tIns="12700" rIns="0" bIns="0" rtlCol="0">
            <a:spAutoFit/>
          </a:bodyPr>
          <a:lstStyle/>
          <a:p>
            <a:pPr marL="12700">
              <a:lnSpc>
                <a:spcPct val="100000"/>
              </a:lnSpc>
              <a:spcBef>
                <a:spcPts val="100"/>
              </a:spcBef>
            </a:pPr>
            <a:r>
              <a:rPr sz="3000" b="0" spc="-10" dirty="0">
                <a:latin typeface="Arial"/>
                <a:cs typeface="Arial"/>
              </a:rPr>
              <a:t>O</a:t>
            </a:r>
            <a:r>
              <a:rPr b="0" spc="-5" dirty="0">
                <a:latin typeface="Arial"/>
                <a:cs typeface="Arial"/>
              </a:rPr>
              <a:t>UT</a:t>
            </a:r>
            <a:r>
              <a:rPr b="0" spc="-15" dirty="0">
                <a:latin typeface="Arial"/>
                <a:cs typeface="Arial"/>
              </a:rPr>
              <a:t>L</a:t>
            </a:r>
            <a:r>
              <a:rPr b="0" spc="-5" dirty="0">
                <a:latin typeface="Arial"/>
                <a:cs typeface="Arial"/>
              </a:rPr>
              <a:t>INE</a:t>
            </a:r>
            <a:endParaRPr sz="3000">
              <a:latin typeface="Arial"/>
              <a:cs typeface="Arial"/>
            </a:endParaRPr>
          </a:p>
        </p:txBody>
      </p:sp>
      <p:sp>
        <p:nvSpPr>
          <p:cNvPr id="3" name="object 3"/>
          <p:cNvSpPr txBox="1"/>
          <p:nvPr/>
        </p:nvSpPr>
        <p:spPr>
          <a:xfrm>
            <a:off x="535940" y="1569466"/>
            <a:ext cx="6672580" cy="4863465"/>
          </a:xfrm>
          <a:prstGeom prst="rect">
            <a:avLst/>
          </a:prstGeom>
        </p:spPr>
        <p:txBody>
          <a:bodyPr vert="horz" wrap="square" lIns="0" tIns="69850" rIns="0" bIns="0" rtlCol="0">
            <a:spAutoFit/>
          </a:bodyPr>
          <a:lstStyle/>
          <a:p>
            <a:pPr marL="286385" marR="5080" indent="123189">
              <a:lnSpc>
                <a:spcPct val="80000"/>
              </a:lnSpc>
              <a:spcBef>
                <a:spcPts val="550"/>
              </a:spcBef>
            </a:pPr>
            <a:r>
              <a:rPr sz="1900" spc="-10" dirty="0">
                <a:latin typeface="Arial"/>
                <a:cs typeface="Arial"/>
              </a:rPr>
              <a:t>Write </a:t>
            </a:r>
            <a:r>
              <a:rPr sz="1900" spc="-5" dirty="0">
                <a:latin typeface="Arial"/>
                <a:cs typeface="Arial"/>
              </a:rPr>
              <a:t>your paragraph in topic outline form as follows. Don't  actually write sentences in the outline, except for the topic  sentence.</a:t>
            </a:r>
            <a:endParaRPr sz="1900">
              <a:latin typeface="Arial"/>
              <a:cs typeface="Arial"/>
            </a:endParaRPr>
          </a:p>
          <a:p>
            <a:pPr>
              <a:lnSpc>
                <a:spcPct val="100000"/>
              </a:lnSpc>
              <a:spcBef>
                <a:spcPts val="15"/>
              </a:spcBef>
            </a:pPr>
            <a:endParaRPr sz="1700">
              <a:latin typeface="Times New Roman"/>
              <a:cs typeface="Times New Roman"/>
            </a:endParaRPr>
          </a:p>
          <a:p>
            <a:pPr marL="12700">
              <a:lnSpc>
                <a:spcPct val="100000"/>
              </a:lnSpc>
            </a:pPr>
            <a:r>
              <a:rPr sz="1900" spc="-50" dirty="0">
                <a:latin typeface="Arial"/>
                <a:cs typeface="Arial"/>
              </a:rPr>
              <a:t>Topic</a:t>
            </a:r>
            <a:r>
              <a:rPr sz="1900" spc="5" dirty="0">
                <a:latin typeface="Arial"/>
                <a:cs typeface="Arial"/>
              </a:rPr>
              <a:t> </a:t>
            </a:r>
            <a:r>
              <a:rPr sz="1900" spc="-5" dirty="0">
                <a:latin typeface="Arial"/>
                <a:cs typeface="Arial"/>
              </a:rPr>
              <a:t>sentence:</a:t>
            </a:r>
            <a:endParaRPr sz="1900">
              <a:latin typeface="Arial"/>
              <a:cs typeface="Arial"/>
            </a:endParaRPr>
          </a:p>
          <a:p>
            <a:pPr marL="476884" marR="4008120" indent="-79375">
              <a:lnSpc>
                <a:spcPct val="106300"/>
              </a:lnSpc>
              <a:buAutoNum type="alphaUcPeriod"/>
              <a:tabLst>
                <a:tab pos="690880" algn="l"/>
              </a:tabLst>
            </a:pPr>
            <a:r>
              <a:rPr sz="1900" spc="-5" dirty="0">
                <a:latin typeface="Arial"/>
                <a:cs typeface="Arial"/>
              </a:rPr>
              <a:t>Supporting idea 1.  1.</a:t>
            </a:r>
            <a:endParaRPr sz="1900">
              <a:latin typeface="Arial"/>
              <a:cs typeface="Arial"/>
            </a:endParaRPr>
          </a:p>
          <a:p>
            <a:pPr marL="485140">
              <a:lnSpc>
                <a:spcPts val="1825"/>
              </a:lnSpc>
            </a:pPr>
            <a:r>
              <a:rPr sz="1900" spc="-5" dirty="0">
                <a:latin typeface="Arial"/>
                <a:cs typeface="Arial"/>
              </a:rPr>
              <a:t>2.</a:t>
            </a:r>
            <a:endParaRPr sz="1900">
              <a:latin typeface="Arial"/>
              <a:cs typeface="Arial"/>
            </a:endParaRPr>
          </a:p>
          <a:p>
            <a:pPr marL="410209" marR="3994785">
              <a:lnSpc>
                <a:spcPct val="106300"/>
              </a:lnSpc>
              <a:spcBef>
                <a:spcPts val="1830"/>
              </a:spcBef>
              <a:buAutoNum type="alphaUcPeriod" startAt="2"/>
              <a:tabLst>
                <a:tab pos="705485" algn="l"/>
              </a:tabLst>
            </a:pPr>
            <a:r>
              <a:rPr sz="1900" spc="-5" dirty="0">
                <a:latin typeface="Arial"/>
                <a:cs typeface="Arial"/>
              </a:rPr>
              <a:t>Supporting idea 2.  1.</a:t>
            </a:r>
            <a:endParaRPr sz="1900">
              <a:latin typeface="Arial"/>
              <a:cs typeface="Arial"/>
            </a:endParaRPr>
          </a:p>
          <a:p>
            <a:pPr marL="419100">
              <a:lnSpc>
                <a:spcPts val="1825"/>
              </a:lnSpc>
            </a:pPr>
            <a:r>
              <a:rPr sz="1900" spc="-5" dirty="0">
                <a:latin typeface="Arial"/>
                <a:cs typeface="Arial"/>
              </a:rPr>
              <a:t>2.</a:t>
            </a:r>
            <a:endParaRPr sz="1900">
              <a:latin typeface="Arial"/>
              <a:cs typeface="Arial"/>
            </a:endParaRPr>
          </a:p>
          <a:p>
            <a:pPr>
              <a:lnSpc>
                <a:spcPct val="100000"/>
              </a:lnSpc>
              <a:spcBef>
                <a:spcPts val="10"/>
              </a:spcBef>
            </a:pPr>
            <a:endParaRPr sz="1700">
              <a:latin typeface="Times New Roman"/>
              <a:cs typeface="Times New Roman"/>
            </a:endParaRPr>
          </a:p>
          <a:p>
            <a:pPr marL="719455" indent="-309880">
              <a:lnSpc>
                <a:spcPct val="100000"/>
              </a:lnSpc>
              <a:buAutoNum type="alphaUcPeriod" startAt="3"/>
              <a:tabLst>
                <a:tab pos="720090" algn="l"/>
              </a:tabLst>
            </a:pPr>
            <a:r>
              <a:rPr sz="1900" spc="-5" dirty="0">
                <a:latin typeface="Arial"/>
                <a:cs typeface="Arial"/>
              </a:rPr>
              <a:t>Supporting idea</a:t>
            </a:r>
            <a:r>
              <a:rPr sz="1900" spc="60" dirty="0">
                <a:latin typeface="Arial"/>
                <a:cs typeface="Arial"/>
              </a:rPr>
              <a:t> </a:t>
            </a:r>
            <a:r>
              <a:rPr sz="1900" spc="-5" dirty="0">
                <a:latin typeface="Arial"/>
                <a:cs typeface="Arial"/>
              </a:rPr>
              <a:t>3.</a:t>
            </a:r>
            <a:endParaRPr sz="1900">
              <a:latin typeface="Arial"/>
              <a:cs typeface="Arial"/>
            </a:endParaRPr>
          </a:p>
          <a:p>
            <a:pPr marL="476884">
              <a:lnSpc>
                <a:spcPts val="2050"/>
              </a:lnSpc>
              <a:spcBef>
                <a:spcPts val="150"/>
              </a:spcBef>
            </a:pPr>
            <a:r>
              <a:rPr sz="1900" spc="-5" dirty="0">
                <a:latin typeface="Arial"/>
                <a:cs typeface="Arial"/>
              </a:rPr>
              <a:t>1.</a:t>
            </a:r>
            <a:endParaRPr sz="1900">
              <a:latin typeface="Arial"/>
              <a:cs typeface="Arial"/>
            </a:endParaRPr>
          </a:p>
          <a:p>
            <a:pPr marL="485140">
              <a:lnSpc>
                <a:spcPts val="2050"/>
              </a:lnSpc>
            </a:pPr>
            <a:r>
              <a:rPr sz="1900" spc="-5" dirty="0">
                <a:latin typeface="Arial"/>
                <a:cs typeface="Arial"/>
              </a:rPr>
              <a:t>2.</a:t>
            </a:r>
            <a:endParaRPr sz="1900">
              <a:latin typeface="Arial"/>
              <a:cs typeface="Arial"/>
            </a:endParaRPr>
          </a:p>
          <a:p>
            <a:pPr>
              <a:lnSpc>
                <a:spcPct val="100000"/>
              </a:lnSpc>
              <a:spcBef>
                <a:spcPts val="10"/>
              </a:spcBef>
            </a:pPr>
            <a:endParaRPr sz="1700">
              <a:latin typeface="Times New Roman"/>
              <a:cs typeface="Times New Roman"/>
            </a:endParaRPr>
          </a:p>
          <a:p>
            <a:pPr marL="476884">
              <a:lnSpc>
                <a:spcPct val="100000"/>
              </a:lnSpc>
            </a:pPr>
            <a:r>
              <a:rPr sz="1900" spc="-5" dirty="0">
                <a:latin typeface="Arial"/>
                <a:cs typeface="Arial"/>
              </a:rPr>
              <a:t>Concluding</a:t>
            </a:r>
            <a:r>
              <a:rPr sz="1900" spc="45" dirty="0">
                <a:latin typeface="Arial"/>
                <a:cs typeface="Arial"/>
              </a:rPr>
              <a:t> </a:t>
            </a:r>
            <a:r>
              <a:rPr sz="1900" spc="-5" dirty="0">
                <a:latin typeface="Arial"/>
                <a:cs typeface="Arial"/>
              </a:rPr>
              <a:t>sentence:</a:t>
            </a:r>
            <a:endParaRPr sz="1900">
              <a:latin typeface="Arial"/>
              <a:cs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434162"/>
            <a:ext cx="4315460" cy="483234"/>
          </a:xfrm>
          <a:prstGeom prst="rect">
            <a:avLst/>
          </a:prstGeom>
        </p:spPr>
        <p:txBody>
          <a:bodyPr vert="horz" wrap="square" lIns="0" tIns="12700" rIns="0" bIns="0" rtlCol="0">
            <a:spAutoFit/>
          </a:bodyPr>
          <a:lstStyle/>
          <a:p>
            <a:pPr marL="12700">
              <a:lnSpc>
                <a:spcPct val="100000"/>
              </a:lnSpc>
              <a:spcBef>
                <a:spcPts val="100"/>
              </a:spcBef>
            </a:pPr>
            <a:r>
              <a:rPr sz="3000" spc="-5" dirty="0"/>
              <a:t>P</a:t>
            </a:r>
            <a:r>
              <a:rPr spc="-5" dirty="0"/>
              <a:t>REWRITING</a:t>
            </a:r>
            <a:r>
              <a:rPr spc="140" dirty="0"/>
              <a:t> </a:t>
            </a:r>
            <a:r>
              <a:rPr sz="3000" spc="-30" dirty="0"/>
              <a:t>P</a:t>
            </a:r>
            <a:r>
              <a:rPr spc="-30" dirty="0"/>
              <a:t>ARAGRAPHS</a:t>
            </a:r>
            <a:endParaRPr sz="3000"/>
          </a:p>
        </p:txBody>
      </p:sp>
      <p:sp>
        <p:nvSpPr>
          <p:cNvPr id="3" name="object 3"/>
          <p:cNvSpPr txBox="1"/>
          <p:nvPr/>
        </p:nvSpPr>
        <p:spPr>
          <a:xfrm>
            <a:off x="535940" y="1046429"/>
            <a:ext cx="8067040" cy="4474845"/>
          </a:xfrm>
          <a:prstGeom prst="rect">
            <a:avLst/>
          </a:prstGeom>
        </p:spPr>
        <p:txBody>
          <a:bodyPr vert="horz" wrap="square" lIns="0" tIns="13335" rIns="0" bIns="0" rtlCol="0">
            <a:spAutoFit/>
          </a:bodyPr>
          <a:lstStyle/>
          <a:p>
            <a:pPr marL="553720">
              <a:lnSpc>
                <a:spcPts val="1839"/>
              </a:lnSpc>
              <a:spcBef>
                <a:spcPts val="105"/>
              </a:spcBef>
            </a:pPr>
            <a:r>
              <a:rPr sz="1700" b="1" dirty="0">
                <a:latin typeface="Arial"/>
                <a:cs typeface="Arial"/>
              </a:rPr>
              <a:t>What </a:t>
            </a:r>
            <a:r>
              <a:rPr sz="1700" b="1" spc="-5" dirty="0">
                <a:latin typeface="Arial"/>
                <a:cs typeface="Arial"/>
              </a:rPr>
              <a:t>is </a:t>
            </a:r>
            <a:r>
              <a:rPr sz="1700" b="1" dirty="0">
                <a:latin typeface="Arial"/>
                <a:cs typeface="Arial"/>
              </a:rPr>
              <a:t>the prewriting stage? </a:t>
            </a:r>
            <a:r>
              <a:rPr sz="1700" spc="5" dirty="0">
                <a:latin typeface="Arial"/>
                <a:cs typeface="Arial"/>
              </a:rPr>
              <a:t>The </a:t>
            </a:r>
            <a:r>
              <a:rPr sz="1700" spc="-5" dirty="0">
                <a:latin typeface="Arial"/>
                <a:cs typeface="Arial"/>
              </a:rPr>
              <a:t>prewriting </a:t>
            </a:r>
            <a:r>
              <a:rPr sz="1700" dirty="0">
                <a:latin typeface="Arial"/>
                <a:cs typeface="Arial"/>
              </a:rPr>
              <a:t>stage is </a:t>
            </a:r>
            <a:r>
              <a:rPr sz="1700" spc="-5" dirty="0">
                <a:latin typeface="Arial"/>
                <a:cs typeface="Arial"/>
              </a:rPr>
              <a:t>when </a:t>
            </a:r>
            <a:r>
              <a:rPr sz="1700" spc="-10" dirty="0">
                <a:latin typeface="Arial"/>
                <a:cs typeface="Arial"/>
              </a:rPr>
              <a:t>you</a:t>
            </a:r>
            <a:r>
              <a:rPr sz="1700" spc="-40" dirty="0">
                <a:latin typeface="Arial"/>
                <a:cs typeface="Arial"/>
              </a:rPr>
              <a:t> </a:t>
            </a:r>
            <a:r>
              <a:rPr sz="1700" dirty="0">
                <a:latin typeface="Arial"/>
                <a:cs typeface="Arial"/>
              </a:rPr>
              <a:t>think</a:t>
            </a:r>
            <a:endParaRPr sz="1700">
              <a:latin typeface="Arial"/>
              <a:cs typeface="Arial"/>
            </a:endParaRPr>
          </a:p>
          <a:p>
            <a:pPr marL="286385">
              <a:lnSpc>
                <a:spcPts val="1839"/>
              </a:lnSpc>
            </a:pPr>
            <a:r>
              <a:rPr sz="1700" dirty="0">
                <a:latin typeface="Arial"/>
                <a:cs typeface="Arial"/>
              </a:rPr>
              <a:t>carefully and organize </a:t>
            </a:r>
            <a:r>
              <a:rPr sz="1700" spc="-5" dirty="0">
                <a:latin typeface="Arial"/>
                <a:cs typeface="Arial"/>
              </a:rPr>
              <a:t>your </a:t>
            </a:r>
            <a:r>
              <a:rPr sz="1700" dirty="0">
                <a:latin typeface="Arial"/>
                <a:cs typeface="Arial"/>
              </a:rPr>
              <a:t>ideas </a:t>
            </a:r>
            <a:r>
              <a:rPr sz="1700" spc="-5" dirty="0">
                <a:latin typeface="Arial"/>
                <a:cs typeface="Arial"/>
              </a:rPr>
              <a:t>for your </a:t>
            </a:r>
            <a:r>
              <a:rPr sz="1700" dirty="0">
                <a:latin typeface="Arial"/>
                <a:cs typeface="Arial"/>
              </a:rPr>
              <a:t>paragraph before </a:t>
            </a:r>
            <a:r>
              <a:rPr sz="1700" spc="-10" dirty="0">
                <a:latin typeface="Arial"/>
                <a:cs typeface="Arial"/>
              </a:rPr>
              <a:t>you </a:t>
            </a:r>
            <a:r>
              <a:rPr sz="1700" dirty="0">
                <a:latin typeface="Arial"/>
                <a:cs typeface="Arial"/>
              </a:rPr>
              <a:t>begin</a:t>
            </a:r>
            <a:r>
              <a:rPr sz="1700" spc="110" dirty="0">
                <a:latin typeface="Arial"/>
                <a:cs typeface="Arial"/>
              </a:rPr>
              <a:t> </a:t>
            </a:r>
            <a:r>
              <a:rPr sz="1700" spc="-5" dirty="0">
                <a:latin typeface="Arial"/>
                <a:cs typeface="Arial"/>
              </a:rPr>
              <a:t>writing.</a:t>
            </a:r>
            <a:endParaRPr sz="1700">
              <a:latin typeface="Arial"/>
              <a:cs typeface="Arial"/>
            </a:endParaRPr>
          </a:p>
          <a:p>
            <a:pPr>
              <a:lnSpc>
                <a:spcPct val="100000"/>
              </a:lnSpc>
              <a:spcBef>
                <a:spcPts val="10"/>
              </a:spcBef>
            </a:pPr>
            <a:endParaRPr sz="2100">
              <a:latin typeface="Times New Roman"/>
              <a:cs typeface="Times New Roman"/>
            </a:endParaRPr>
          </a:p>
          <a:p>
            <a:pPr marL="553720">
              <a:lnSpc>
                <a:spcPct val="100000"/>
              </a:lnSpc>
            </a:pPr>
            <a:r>
              <a:rPr sz="1700" b="1" dirty="0">
                <a:latin typeface="Arial"/>
                <a:cs typeface="Arial"/>
              </a:rPr>
              <a:t>Six </a:t>
            </a:r>
            <a:r>
              <a:rPr sz="1700" b="1" spc="5" dirty="0">
                <a:latin typeface="Arial"/>
                <a:cs typeface="Arial"/>
              </a:rPr>
              <a:t>Prewriting</a:t>
            </a:r>
            <a:r>
              <a:rPr sz="1700" b="1" spc="-45" dirty="0">
                <a:latin typeface="Arial"/>
                <a:cs typeface="Arial"/>
              </a:rPr>
              <a:t> </a:t>
            </a:r>
            <a:r>
              <a:rPr sz="1700" b="1" dirty="0">
                <a:latin typeface="Arial"/>
                <a:cs typeface="Arial"/>
              </a:rPr>
              <a:t>Steps:</a:t>
            </a:r>
            <a:endParaRPr sz="1700">
              <a:latin typeface="Arial"/>
              <a:cs typeface="Arial"/>
            </a:endParaRPr>
          </a:p>
          <a:p>
            <a:pPr>
              <a:lnSpc>
                <a:spcPct val="100000"/>
              </a:lnSpc>
              <a:spcBef>
                <a:spcPts val="15"/>
              </a:spcBef>
            </a:pPr>
            <a:endParaRPr sz="2450">
              <a:latin typeface="Times New Roman"/>
              <a:cs typeface="Times New Roman"/>
            </a:endParaRPr>
          </a:p>
          <a:p>
            <a:pPr marL="286385" marR="5080" indent="-274320">
              <a:lnSpc>
                <a:spcPct val="80000"/>
              </a:lnSpc>
              <a:buClr>
                <a:srgbClr val="FD8537"/>
              </a:buClr>
              <a:buSzPct val="67647"/>
              <a:buFont typeface="Wingdings"/>
              <a:buChar char=""/>
              <a:tabLst>
                <a:tab pos="286385" algn="l"/>
                <a:tab pos="287020" algn="l"/>
              </a:tabLst>
            </a:pPr>
            <a:r>
              <a:rPr sz="1700" b="1" dirty="0">
                <a:latin typeface="Arial"/>
                <a:cs typeface="Arial"/>
              </a:rPr>
              <a:t>1. Think </a:t>
            </a:r>
            <a:r>
              <a:rPr sz="1700" b="1" spc="-5" dirty="0">
                <a:latin typeface="Arial"/>
                <a:cs typeface="Arial"/>
              </a:rPr>
              <a:t>carefully </a:t>
            </a:r>
            <a:r>
              <a:rPr sz="1700" b="1" dirty="0">
                <a:latin typeface="Arial"/>
                <a:cs typeface="Arial"/>
              </a:rPr>
              <a:t>about </a:t>
            </a:r>
            <a:r>
              <a:rPr sz="1700" b="1" spc="10" dirty="0">
                <a:latin typeface="Arial"/>
                <a:cs typeface="Arial"/>
              </a:rPr>
              <a:t>what </a:t>
            </a:r>
            <a:r>
              <a:rPr sz="1700" b="1" spc="-5" dirty="0">
                <a:latin typeface="Arial"/>
                <a:cs typeface="Arial"/>
              </a:rPr>
              <a:t>you </a:t>
            </a:r>
            <a:r>
              <a:rPr sz="1700" b="1" dirty="0">
                <a:latin typeface="Arial"/>
                <a:cs typeface="Arial"/>
              </a:rPr>
              <a:t>are going to </a:t>
            </a:r>
            <a:r>
              <a:rPr sz="1700" b="1" spc="5" dirty="0">
                <a:latin typeface="Arial"/>
                <a:cs typeface="Arial"/>
              </a:rPr>
              <a:t>write. </a:t>
            </a:r>
            <a:r>
              <a:rPr sz="1700" dirty="0">
                <a:latin typeface="Arial"/>
                <a:cs typeface="Arial"/>
              </a:rPr>
              <a:t>Ask </a:t>
            </a:r>
            <a:r>
              <a:rPr sz="1700" spc="-5" dirty="0">
                <a:latin typeface="Arial"/>
                <a:cs typeface="Arial"/>
              </a:rPr>
              <a:t>yourself: </a:t>
            </a:r>
            <a:r>
              <a:rPr sz="1700" dirty="0">
                <a:latin typeface="Arial"/>
                <a:cs typeface="Arial"/>
              </a:rPr>
              <a:t>What  question am I going </a:t>
            </a:r>
            <a:r>
              <a:rPr sz="1700" spc="-10" dirty="0">
                <a:latin typeface="Arial"/>
                <a:cs typeface="Arial"/>
              </a:rPr>
              <a:t>to </a:t>
            </a:r>
            <a:r>
              <a:rPr sz="1700" spc="-5" dirty="0">
                <a:latin typeface="Arial"/>
                <a:cs typeface="Arial"/>
              </a:rPr>
              <a:t>answer </a:t>
            </a:r>
            <a:r>
              <a:rPr sz="1700" dirty="0">
                <a:latin typeface="Arial"/>
                <a:cs typeface="Arial"/>
              </a:rPr>
              <a:t>in this paragraph or </a:t>
            </a:r>
            <a:r>
              <a:rPr sz="1700" spc="-5" dirty="0">
                <a:latin typeface="Arial"/>
                <a:cs typeface="Arial"/>
              </a:rPr>
              <a:t>essay? </a:t>
            </a:r>
            <a:r>
              <a:rPr sz="1700" dirty="0">
                <a:latin typeface="Arial"/>
                <a:cs typeface="Arial"/>
              </a:rPr>
              <a:t>How can I best  </a:t>
            </a:r>
            <a:r>
              <a:rPr sz="1700" spc="-5" dirty="0">
                <a:latin typeface="Arial"/>
                <a:cs typeface="Arial"/>
              </a:rPr>
              <a:t>answer </a:t>
            </a:r>
            <a:r>
              <a:rPr sz="1700" dirty="0">
                <a:latin typeface="Arial"/>
                <a:cs typeface="Arial"/>
              </a:rPr>
              <a:t>this question? What is </a:t>
            </a:r>
            <a:r>
              <a:rPr sz="1700" spc="-5" dirty="0">
                <a:latin typeface="Arial"/>
                <a:cs typeface="Arial"/>
              </a:rPr>
              <a:t>the </a:t>
            </a:r>
            <a:r>
              <a:rPr sz="1700" dirty="0">
                <a:latin typeface="Arial"/>
                <a:cs typeface="Arial"/>
              </a:rPr>
              <a:t>most </a:t>
            </a:r>
            <a:r>
              <a:rPr sz="1700" spc="-5" dirty="0">
                <a:latin typeface="Arial"/>
                <a:cs typeface="Arial"/>
              </a:rPr>
              <a:t>important </a:t>
            </a:r>
            <a:r>
              <a:rPr sz="1700" dirty="0">
                <a:latin typeface="Arial"/>
                <a:cs typeface="Arial"/>
              </a:rPr>
              <a:t>part of my </a:t>
            </a:r>
            <a:r>
              <a:rPr sz="1700" spc="-5" dirty="0">
                <a:latin typeface="Arial"/>
                <a:cs typeface="Arial"/>
              </a:rPr>
              <a:t>answer? </a:t>
            </a:r>
            <a:r>
              <a:rPr sz="1700" dirty="0">
                <a:latin typeface="Arial"/>
                <a:cs typeface="Arial"/>
              </a:rPr>
              <a:t>How can I  make an introductory sentence (or thesis </a:t>
            </a:r>
            <a:r>
              <a:rPr sz="1700" spc="-5" dirty="0">
                <a:latin typeface="Arial"/>
                <a:cs typeface="Arial"/>
              </a:rPr>
              <a:t>statement) from the </a:t>
            </a:r>
            <a:r>
              <a:rPr sz="1700" dirty="0">
                <a:latin typeface="Arial"/>
                <a:cs typeface="Arial"/>
              </a:rPr>
              <a:t>most </a:t>
            </a:r>
            <a:r>
              <a:rPr sz="1700" spc="-5" dirty="0">
                <a:latin typeface="Arial"/>
                <a:cs typeface="Arial"/>
              </a:rPr>
              <a:t>important </a:t>
            </a:r>
            <a:r>
              <a:rPr sz="1700" dirty="0">
                <a:latin typeface="Arial"/>
                <a:cs typeface="Arial"/>
              </a:rPr>
              <a:t>part  of my </a:t>
            </a:r>
            <a:r>
              <a:rPr sz="1700" spc="-5" dirty="0">
                <a:latin typeface="Arial"/>
                <a:cs typeface="Arial"/>
              </a:rPr>
              <a:t>answer? </a:t>
            </a:r>
            <a:r>
              <a:rPr sz="1700" dirty="0">
                <a:latin typeface="Arial"/>
                <a:cs typeface="Arial"/>
              </a:rPr>
              <a:t>What </a:t>
            </a:r>
            <a:r>
              <a:rPr sz="1700" spc="-5" dirty="0">
                <a:latin typeface="Arial"/>
                <a:cs typeface="Arial"/>
              </a:rPr>
              <a:t>facts </a:t>
            </a:r>
            <a:r>
              <a:rPr sz="1700" dirty="0">
                <a:latin typeface="Arial"/>
                <a:cs typeface="Arial"/>
              </a:rPr>
              <a:t>or ideas can I use </a:t>
            </a:r>
            <a:r>
              <a:rPr sz="1700" spc="-10" dirty="0">
                <a:latin typeface="Arial"/>
                <a:cs typeface="Arial"/>
              </a:rPr>
              <a:t>to </a:t>
            </a:r>
            <a:r>
              <a:rPr sz="1700" dirty="0">
                <a:latin typeface="Arial"/>
                <a:cs typeface="Arial"/>
              </a:rPr>
              <a:t>support my introductory  sentence? How can I make this paragraph or essay interesting? Do I need </a:t>
            </a:r>
            <a:r>
              <a:rPr sz="1700" spc="-5" dirty="0">
                <a:latin typeface="Arial"/>
                <a:cs typeface="Arial"/>
              </a:rPr>
              <a:t>more  facts </a:t>
            </a:r>
            <a:r>
              <a:rPr sz="1700" dirty="0">
                <a:latin typeface="Arial"/>
                <a:cs typeface="Arial"/>
              </a:rPr>
              <a:t>on </a:t>
            </a:r>
            <a:r>
              <a:rPr sz="1700" spc="-5" dirty="0">
                <a:latin typeface="Arial"/>
                <a:cs typeface="Arial"/>
              </a:rPr>
              <a:t>this </a:t>
            </a:r>
            <a:r>
              <a:rPr sz="1700" dirty="0">
                <a:latin typeface="Arial"/>
                <a:cs typeface="Arial"/>
              </a:rPr>
              <a:t>topic? Where can I </a:t>
            </a:r>
            <a:r>
              <a:rPr sz="1700" spc="-5" dirty="0">
                <a:latin typeface="Arial"/>
                <a:cs typeface="Arial"/>
              </a:rPr>
              <a:t>find more facts </a:t>
            </a:r>
            <a:r>
              <a:rPr sz="1700" dirty="0">
                <a:latin typeface="Arial"/>
                <a:cs typeface="Arial"/>
              </a:rPr>
              <a:t>on this</a:t>
            </a:r>
            <a:r>
              <a:rPr sz="1700" spc="50" dirty="0">
                <a:latin typeface="Arial"/>
                <a:cs typeface="Arial"/>
              </a:rPr>
              <a:t> </a:t>
            </a:r>
            <a:r>
              <a:rPr sz="1700" dirty="0">
                <a:latin typeface="Arial"/>
                <a:cs typeface="Arial"/>
              </a:rPr>
              <a:t>topic?</a:t>
            </a:r>
            <a:endParaRPr sz="1700">
              <a:latin typeface="Arial"/>
              <a:cs typeface="Arial"/>
            </a:endParaRPr>
          </a:p>
          <a:p>
            <a:pPr marL="286385" marR="66040" indent="-274320">
              <a:lnSpc>
                <a:spcPct val="80100"/>
              </a:lnSpc>
              <a:spcBef>
                <a:spcPts val="595"/>
              </a:spcBef>
              <a:buClr>
                <a:srgbClr val="FD8537"/>
              </a:buClr>
              <a:buSzPct val="67647"/>
              <a:buFont typeface="Wingdings"/>
              <a:buChar char=""/>
              <a:tabLst>
                <a:tab pos="286385" algn="l"/>
                <a:tab pos="287020" algn="l"/>
              </a:tabLst>
            </a:pPr>
            <a:r>
              <a:rPr sz="1700" b="1" dirty="0">
                <a:latin typeface="Arial"/>
                <a:cs typeface="Arial"/>
              </a:rPr>
              <a:t>2. Open </a:t>
            </a:r>
            <a:r>
              <a:rPr sz="1700" b="1" spc="-5" dirty="0">
                <a:latin typeface="Arial"/>
                <a:cs typeface="Arial"/>
              </a:rPr>
              <a:t>your </a:t>
            </a:r>
            <a:r>
              <a:rPr sz="1700" b="1" dirty="0">
                <a:latin typeface="Arial"/>
                <a:cs typeface="Arial"/>
              </a:rPr>
              <a:t>notebook. </a:t>
            </a:r>
            <a:r>
              <a:rPr sz="1700" spc="-10" dirty="0">
                <a:latin typeface="Arial"/>
                <a:cs typeface="Arial"/>
              </a:rPr>
              <a:t>Write </a:t>
            </a:r>
            <a:r>
              <a:rPr sz="1700" dirty="0">
                <a:latin typeface="Arial"/>
                <a:cs typeface="Arial"/>
              </a:rPr>
              <a:t>out </a:t>
            </a:r>
            <a:r>
              <a:rPr sz="1700" spc="-5" dirty="0">
                <a:latin typeface="Arial"/>
                <a:cs typeface="Arial"/>
              </a:rPr>
              <a:t>your answers to the </a:t>
            </a:r>
            <a:r>
              <a:rPr sz="1700" dirty="0">
                <a:latin typeface="Arial"/>
                <a:cs typeface="Arial"/>
              </a:rPr>
              <a:t>above questions. </a:t>
            </a:r>
            <a:r>
              <a:rPr sz="1700" spc="-55" dirty="0">
                <a:latin typeface="Arial"/>
                <a:cs typeface="Arial"/>
              </a:rPr>
              <a:t>You </a:t>
            </a:r>
            <a:r>
              <a:rPr sz="1700" dirty="0">
                <a:latin typeface="Arial"/>
                <a:cs typeface="Arial"/>
              </a:rPr>
              <a:t>do  not need </a:t>
            </a:r>
            <a:r>
              <a:rPr sz="1700" spc="-5" dirty="0">
                <a:latin typeface="Arial"/>
                <a:cs typeface="Arial"/>
              </a:rPr>
              <a:t>to </a:t>
            </a:r>
            <a:r>
              <a:rPr sz="1700" dirty="0">
                <a:latin typeface="Arial"/>
                <a:cs typeface="Arial"/>
              </a:rPr>
              <a:t>spend a lot of </a:t>
            </a:r>
            <a:r>
              <a:rPr sz="1700" spc="-5" dirty="0">
                <a:latin typeface="Arial"/>
                <a:cs typeface="Arial"/>
              </a:rPr>
              <a:t>time </a:t>
            </a:r>
            <a:r>
              <a:rPr sz="1700" dirty="0">
                <a:latin typeface="Arial"/>
                <a:cs typeface="Arial"/>
              </a:rPr>
              <a:t>doing this; just </a:t>
            </a:r>
            <a:r>
              <a:rPr sz="1700" spc="-5" dirty="0">
                <a:latin typeface="Arial"/>
                <a:cs typeface="Arial"/>
              </a:rPr>
              <a:t>write </a:t>
            </a:r>
            <a:r>
              <a:rPr sz="1700" dirty="0">
                <a:latin typeface="Arial"/>
                <a:cs typeface="Arial"/>
              </a:rPr>
              <a:t>enough </a:t>
            </a:r>
            <a:r>
              <a:rPr sz="1700" spc="-5" dirty="0">
                <a:latin typeface="Arial"/>
                <a:cs typeface="Arial"/>
              </a:rPr>
              <a:t>to </a:t>
            </a:r>
            <a:r>
              <a:rPr sz="1700" dirty="0">
                <a:latin typeface="Arial"/>
                <a:cs typeface="Arial"/>
              </a:rPr>
              <a:t>help </a:t>
            </a:r>
            <a:r>
              <a:rPr sz="1700" spc="-10" dirty="0">
                <a:latin typeface="Arial"/>
                <a:cs typeface="Arial"/>
              </a:rPr>
              <a:t>you  </a:t>
            </a:r>
            <a:r>
              <a:rPr sz="1700" dirty="0">
                <a:latin typeface="Arial"/>
                <a:cs typeface="Arial"/>
              </a:rPr>
              <a:t>remember </a:t>
            </a:r>
            <a:r>
              <a:rPr sz="1700" spc="-5" dirty="0">
                <a:latin typeface="Arial"/>
                <a:cs typeface="Arial"/>
              </a:rPr>
              <a:t>why </a:t>
            </a:r>
            <a:r>
              <a:rPr sz="1700" dirty="0">
                <a:latin typeface="Arial"/>
                <a:cs typeface="Arial"/>
              </a:rPr>
              <a:t>and how </a:t>
            </a:r>
            <a:r>
              <a:rPr sz="1700" spc="-10" dirty="0">
                <a:latin typeface="Arial"/>
                <a:cs typeface="Arial"/>
              </a:rPr>
              <a:t>you </a:t>
            </a:r>
            <a:r>
              <a:rPr sz="1700" dirty="0">
                <a:latin typeface="Arial"/>
                <a:cs typeface="Arial"/>
              </a:rPr>
              <a:t>are going </a:t>
            </a:r>
            <a:r>
              <a:rPr sz="1700" spc="-5" dirty="0">
                <a:latin typeface="Arial"/>
                <a:cs typeface="Arial"/>
              </a:rPr>
              <a:t>to write your </a:t>
            </a:r>
            <a:r>
              <a:rPr sz="1700" dirty="0">
                <a:latin typeface="Arial"/>
                <a:cs typeface="Arial"/>
              </a:rPr>
              <a:t>paragraph or</a:t>
            </a:r>
            <a:r>
              <a:rPr sz="1700" spc="75" dirty="0">
                <a:latin typeface="Arial"/>
                <a:cs typeface="Arial"/>
              </a:rPr>
              <a:t> </a:t>
            </a:r>
            <a:r>
              <a:rPr sz="1700" spc="-25" dirty="0">
                <a:latin typeface="Arial"/>
                <a:cs typeface="Arial"/>
              </a:rPr>
              <a:t>essay.</a:t>
            </a:r>
            <a:endParaRPr sz="1700">
              <a:latin typeface="Arial"/>
              <a:cs typeface="Arial"/>
            </a:endParaRPr>
          </a:p>
          <a:p>
            <a:pPr marL="286385" marR="208915" indent="-274320">
              <a:lnSpc>
                <a:spcPts val="1630"/>
              </a:lnSpc>
              <a:spcBef>
                <a:spcPts val="590"/>
              </a:spcBef>
              <a:buClr>
                <a:srgbClr val="FD8537"/>
              </a:buClr>
              <a:buSzPct val="67647"/>
              <a:buFont typeface="Wingdings"/>
              <a:buChar char=""/>
              <a:tabLst>
                <a:tab pos="286385" algn="l"/>
                <a:tab pos="287020" algn="l"/>
              </a:tabLst>
            </a:pPr>
            <a:r>
              <a:rPr sz="1700" b="1" dirty="0">
                <a:latin typeface="Arial"/>
                <a:cs typeface="Arial"/>
              </a:rPr>
              <a:t>3. Collect facts related to </a:t>
            </a:r>
            <a:r>
              <a:rPr sz="1700" b="1" spc="-5" dirty="0">
                <a:latin typeface="Arial"/>
                <a:cs typeface="Arial"/>
              </a:rPr>
              <a:t>your </a:t>
            </a:r>
            <a:r>
              <a:rPr sz="1700" b="1" dirty="0">
                <a:latin typeface="Arial"/>
                <a:cs typeface="Arial"/>
              </a:rPr>
              <a:t>paragraph or essay topic. </a:t>
            </a:r>
            <a:r>
              <a:rPr sz="1700" dirty="0">
                <a:latin typeface="Arial"/>
                <a:cs typeface="Arial"/>
              </a:rPr>
              <a:t>Look </a:t>
            </a:r>
            <a:r>
              <a:rPr sz="1700" spc="-5" dirty="0">
                <a:latin typeface="Arial"/>
                <a:cs typeface="Arial"/>
              </a:rPr>
              <a:t>for </a:t>
            </a:r>
            <a:r>
              <a:rPr sz="1700" dirty="0">
                <a:latin typeface="Arial"/>
                <a:cs typeface="Arial"/>
              </a:rPr>
              <a:t>and </a:t>
            </a:r>
            <a:r>
              <a:rPr sz="1700" spc="-5" dirty="0">
                <a:latin typeface="Arial"/>
                <a:cs typeface="Arial"/>
              </a:rPr>
              <a:t>write  down facts that will </a:t>
            </a:r>
            <a:r>
              <a:rPr sz="1700" dirty="0">
                <a:latin typeface="Arial"/>
                <a:cs typeface="Arial"/>
              </a:rPr>
              <a:t>help </a:t>
            </a:r>
            <a:r>
              <a:rPr sz="1700" spc="-10" dirty="0">
                <a:latin typeface="Arial"/>
                <a:cs typeface="Arial"/>
              </a:rPr>
              <a:t>you </a:t>
            </a:r>
            <a:r>
              <a:rPr sz="1700" spc="-5" dirty="0">
                <a:latin typeface="Arial"/>
                <a:cs typeface="Arial"/>
              </a:rPr>
              <a:t>to answer your </a:t>
            </a:r>
            <a:r>
              <a:rPr sz="1700" dirty="0">
                <a:latin typeface="Arial"/>
                <a:cs typeface="Arial"/>
              </a:rPr>
              <a:t>question. </a:t>
            </a:r>
            <a:r>
              <a:rPr sz="1700" spc="-5" dirty="0">
                <a:latin typeface="Arial"/>
                <a:cs typeface="Arial"/>
              </a:rPr>
              <a:t>Timesaving </a:t>
            </a:r>
            <a:r>
              <a:rPr sz="1700" dirty="0">
                <a:latin typeface="Arial"/>
                <a:cs typeface="Arial"/>
              </a:rPr>
              <a:t>hint: make  sure </a:t>
            </a:r>
            <a:r>
              <a:rPr sz="1700" spc="-5" dirty="0">
                <a:latin typeface="Arial"/>
                <a:cs typeface="Arial"/>
              </a:rPr>
              <a:t>the facts </a:t>
            </a:r>
            <a:r>
              <a:rPr sz="1700" spc="-10" dirty="0">
                <a:latin typeface="Arial"/>
                <a:cs typeface="Arial"/>
              </a:rPr>
              <a:t>you </a:t>
            </a:r>
            <a:r>
              <a:rPr sz="1700" dirty="0">
                <a:latin typeface="Arial"/>
                <a:cs typeface="Arial"/>
              </a:rPr>
              <a:t>are </a:t>
            </a:r>
            <a:r>
              <a:rPr sz="1700" spc="-5" dirty="0">
                <a:latin typeface="Arial"/>
                <a:cs typeface="Arial"/>
              </a:rPr>
              <a:t>writing </a:t>
            </a:r>
            <a:r>
              <a:rPr sz="1700" dirty="0">
                <a:latin typeface="Arial"/>
                <a:cs typeface="Arial"/>
              </a:rPr>
              <a:t>are related </a:t>
            </a:r>
            <a:r>
              <a:rPr sz="1700" spc="-5" dirty="0">
                <a:latin typeface="Arial"/>
                <a:cs typeface="Arial"/>
              </a:rPr>
              <a:t>to the exact </a:t>
            </a:r>
            <a:r>
              <a:rPr sz="1700" dirty="0">
                <a:latin typeface="Arial"/>
                <a:cs typeface="Arial"/>
              </a:rPr>
              <a:t>question </a:t>
            </a:r>
            <a:r>
              <a:rPr sz="1700" spc="-10" dirty="0">
                <a:latin typeface="Arial"/>
                <a:cs typeface="Arial"/>
              </a:rPr>
              <a:t>you </a:t>
            </a:r>
            <a:r>
              <a:rPr sz="1700" dirty="0">
                <a:latin typeface="Arial"/>
                <a:cs typeface="Arial"/>
              </a:rPr>
              <a:t>are going </a:t>
            </a:r>
            <a:r>
              <a:rPr sz="1700" spc="-10" dirty="0">
                <a:latin typeface="Arial"/>
                <a:cs typeface="Arial"/>
              </a:rPr>
              <a:t>to  </a:t>
            </a:r>
            <a:r>
              <a:rPr sz="1700" spc="-5" dirty="0">
                <a:latin typeface="Arial"/>
                <a:cs typeface="Arial"/>
              </a:rPr>
              <a:t>answer </a:t>
            </a:r>
            <a:r>
              <a:rPr sz="1700" dirty="0">
                <a:latin typeface="Arial"/>
                <a:cs typeface="Arial"/>
              </a:rPr>
              <a:t>in </a:t>
            </a:r>
            <a:r>
              <a:rPr sz="1700" spc="-5" dirty="0">
                <a:latin typeface="Arial"/>
                <a:cs typeface="Arial"/>
              </a:rPr>
              <a:t>your </a:t>
            </a:r>
            <a:r>
              <a:rPr sz="1700" dirty="0">
                <a:latin typeface="Arial"/>
                <a:cs typeface="Arial"/>
              </a:rPr>
              <a:t>paragraph or</a:t>
            </a:r>
            <a:r>
              <a:rPr sz="1700" spc="30" dirty="0">
                <a:latin typeface="Arial"/>
                <a:cs typeface="Arial"/>
              </a:rPr>
              <a:t> </a:t>
            </a:r>
            <a:r>
              <a:rPr sz="1700" spc="-25" dirty="0">
                <a:latin typeface="Arial"/>
                <a:cs typeface="Arial"/>
              </a:rPr>
              <a:t>essay.</a:t>
            </a:r>
            <a:endParaRPr sz="1700">
              <a:latin typeface="Arial"/>
              <a:cs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891666"/>
            <a:ext cx="4315460" cy="482600"/>
          </a:xfrm>
          <a:prstGeom prst="rect">
            <a:avLst/>
          </a:prstGeom>
        </p:spPr>
        <p:txBody>
          <a:bodyPr vert="horz" wrap="square" lIns="0" tIns="12700" rIns="0" bIns="0" rtlCol="0">
            <a:spAutoFit/>
          </a:bodyPr>
          <a:lstStyle/>
          <a:p>
            <a:pPr marL="12700">
              <a:lnSpc>
                <a:spcPct val="100000"/>
              </a:lnSpc>
              <a:spcBef>
                <a:spcPts val="100"/>
              </a:spcBef>
            </a:pPr>
            <a:r>
              <a:rPr sz="3000" spc="-5" dirty="0"/>
              <a:t>P</a:t>
            </a:r>
            <a:r>
              <a:rPr spc="-5" dirty="0"/>
              <a:t>REWRITING</a:t>
            </a:r>
            <a:r>
              <a:rPr spc="100" dirty="0"/>
              <a:t> </a:t>
            </a:r>
            <a:r>
              <a:rPr sz="3000" spc="-25" dirty="0"/>
              <a:t>P</a:t>
            </a:r>
            <a:r>
              <a:rPr spc="-25" dirty="0"/>
              <a:t>ARAGRAPHS</a:t>
            </a:r>
            <a:endParaRPr sz="3000"/>
          </a:p>
        </p:txBody>
      </p:sp>
      <p:sp>
        <p:nvSpPr>
          <p:cNvPr id="3" name="object 3"/>
          <p:cNvSpPr txBox="1"/>
          <p:nvPr/>
        </p:nvSpPr>
        <p:spPr>
          <a:xfrm>
            <a:off x="535940" y="1558798"/>
            <a:ext cx="7288530" cy="4805045"/>
          </a:xfrm>
          <a:prstGeom prst="rect">
            <a:avLst/>
          </a:prstGeom>
        </p:spPr>
        <p:txBody>
          <a:bodyPr vert="horz" wrap="square" lIns="0" tIns="78740" rIns="0" bIns="0" rtlCol="0">
            <a:spAutoFit/>
          </a:bodyPr>
          <a:lstStyle/>
          <a:p>
            <a:pPr marL="286385" marR="5080" indent="-274320" algn="just">
              <a:lnSpc>
                <a:spcPct val="80100"/>
              </a:lnSpc>
              <a:spcBef>
                <a:spcPts val="620"/>
              </a:spcBef>
              <a:buClr>
                <a:srgbClr val="FD8537"/>
              </a:buClr>
              <a:buSzPct val="68181"/>
              <a:buFont typeface="Wingdings"/>
              <a:buChar char=""/>
              <a:tabLst>
                <a:tab pos="287020" algn="l"/>
              </a:tabLst>
            </a:pPr>
            <a:r>
              <a:rPr sz="2200" b="1" spc="-5" dirty="0">
                <a:latin typeface="Arial"/>
                <a:cs typeface="Arial"/>
              </a:rPr>
              <a:t>4. </a:t>
            </a:r>
            <a:r>
              <a:rPr sz="2200" b="1" spc="-15" dirty="0">
                <a:latin typeface="Arial"/>
                <a:cs typeface="Arial"/>
              </a:rPr>
              <a:t>Write </a:t>
            </a:r>
            <a:r>
              <a:rPr sz="2200" b="1" dirty="0">
                <a:latin typeface="Arial"/>
                <a:cs typeface="Arial"/>
              </a:rPr>
              <a:t>down </a:t>
            </a:r>
            <a:r>
              <a:rPr sz="2200" b="1" spc="-10" dirty="0">
                <a:latin typeface="Arial"/>
                <a:cs typeface="Arial"/>
              </a:rPr>
              <a:t>your </a:t>
            </a:r>
            <a:r>
              <a:rPr sz="2200" b="1" dirty="0">
                <a:latin typeface="Arial"/>
                <a:cs typeface="Arial"/>
              </a:rPr>
              <a:t>own </a:t>
            </a:r>
            <a:r>
              <a:rPr sz="2200" b="1" spc="-5" dirty="0">
                <a:latin typeface="Arial"/>
                <a:cs typeface="Arial"/>
              </a:rPr>
              <a:t>ideas. </a:t>
            </a:r>
            <a:r>
              <a:rPr sz="2200" spc="-5" dirty="0">
                <a:latin typeface="Arial"/>
                <a:cs typeface="Arial"/>
              </a:rPr>
              <a:t>Ask yourself: What else  do I want to say about this topic? Why should people be  interested in this topic? Why is this </a:t>
            </a:r>
            <a:r>
              <a:rPr sz="2200" dirty="0">
                <a:latin typeface="Arial"/>
                <a:cs typeface="Arial"/>
              </a:rPr>
              <a:t>topic</a:t>
            </a:r>
            <a:r>
              <a:rPr sz="2200" spc="45" dirty="0">
                <a:latin typeface="Arial"/>
                <a:cs typeface="Arial"/>
              </a:rPr>
              <a:t> </a:t>
            </a:r>
            <a:r>
              <a:rPr sz="2200" spc="-5" dirty="0">
                <a:latin typeface="Arial"/>
                <a:cs typeface="Arial"/>
              </a:rPr>
              <a:t>important?</a:t>
            </a:r>
            <a:endParaRPr sz="2200">
              <a:latin typeface="Arial"/>
              <a:cs typeface="Arial"/>
            </a:endParaRPr>
          </a:p>
          <a:p>
            <a:pPr marL="286385" marR="488950" indent="-274320">
              <a:lnSpc>
                <a:spcPct val="80000"/>
              </a:lnSpc>
              <a:spcBef>
                <a:spcPts val="600"/>
              </a:spcBef>
              <a:buClr>
                <a:srgbClr val="FD8537"/>
              </a:buClr>
              <a:buSzPct val="68181"/>
              <a:buFont typeface="Wingdings"/>
              <a:buChar char=""/>
              <a:tabLst>
                <a:tab pos="287020" algn="l"/>
              </a:tabLst>
            </a:pPr>
            <a:r>
              <a:rPr sz="2200" b="1" spc="-5" dirty="0">
                <a:latin typeface="Arial"/>
                <a:cs typeface="Arial"/>
              </a:rPr>
              <a:t>5. Find the main idea of </a:t>
            </a:r>
            <a:r>
              <a:rPr sz="2200" b="1" spc="-10" dirty="0">
                <a:latin typeface="Arial"/>
                <a:cs typeface="Arial"/>
              </a:rPr>
              <a:t>your </a:t>
            </a:r>
            <a:r>
              <a:rPr sz="2200" b="1" spc="-5" dirty="0">
                <a:latin typeface="Arial"/>
                <a:cs typeface="Arial"/>
              </a:rPr>
              <a:t>paragraph or </a:t>
            </a:r>
            <a:r>
              <a:rPr sz="2200" b="1" spc="-35" dirty="0">
                <a:latin typeface="Arial"/>
                <a:cs typeface="Arial"/>
              </a:rPr>
              <a:t>essay.  </a:t>
            </a:r>
            <a:r>
              <a:rPr sz="2200" spc="-5" dirty="0">
                <a:latin typeface="Arial"/>
                <a:cs typeface="Arial"/>
              </a:rPr>
              <a:t>Choose the most important point you are going to  present.</a:t>
            </a:r>
            <a:endParaRPr sz="2200">
              <a:latin typeface="Arial"/>
              <a:cs typeface="Arial"/>
            </a:endParaRPr>
          </a:p>
          <a:p>
            <a:pPr marL="286385" marR="15875" indent="-274320">
              <a:lnSpc>
                <a:spcPct val="80000"/>
              </a:lnSpc>
              <a:spcBef>
                <a:spcPts val="600"/>
              </a:spcBef>
              <a:buClr>
                <a:srgbClr val="FD8537"/>
              </a:buClr>
              <a:buSzPct val="68181"/>
              <a:buFont typeface="Wingdings"/>
              <a:buChar char=""/>
              <a:tabLst>
                <a:tab pos="287020" algn="l"/>
              </a:tabLst>
            </a:pPr>
            <a:r>
              <a:rPr sz="2200" b="1" spc="-5" dirty="0">
                <a:latin typeface="Arial"/>
                <a:cs typeface="Arial"/>
              </a:rPr>
              <a:t>6. Organize </a:t>
            </a:r>
            <a:r>
              <a:rPr sz="2200" b="1" spc="-10" dirty="0">
                <a:latin typeface="Arial"/>
                <a:cs typeface="Arial"/>
              </a:rPr>
              <a:t>your </a:t>
            </a:r>
            <a:r>
              <a:rPr sz="2200" b="1" spc="-5" dirty="0">
                <a:latin typeface="Arial"/>
                <a:cs typeface="Arial"/>
              </a:rPr>
              <a:t>facts and ideas in a </a:t>
            </a:r>
            <a:r>
              <a:rPr sz="2200" b="1" dirty="0">
                <a:latin typeface="Arial"/>
                <a:cs typeface="Arial"/>
              </a:rPr>
              <a:t>way </a:t>
            </a:r>
            <a:r>
              <a:rPr sz="2200" b="1" spc="-5" dirty="0">
                <a:latin typeface="Arial"/>
                <a:cs typeface="Arial"/>
              </a:rPr>
              <a:t>that  develops </a:t>
            </a:r>
            <a:r>
              <a:rPr sz="2200" b="1" spc="-10" dirty="0">
                <a:latin typeface="Arial"/>
                <a:cs typeface="Arial"/>
              </a:rPr>
              <a:t>your </a:t>
            </a:r>
            <a:r>
              <a:rPr sz="2200" b="1" spc="-5" dirty="0">
                <a:latin typeface="Arial"/>
                <a:cs typeface="Arial"/>
              </a:rPr>
              <a:t>main idea. </a:t>
            </a:r>
            <a:r>
              <a:rPr sz="2200" spc="-5" dirty="0">
                <a:latin typeface="Arial"/>
                <a:cs typeface="Arial"/>
              </a:rPr>
              <a:t>Once you have chosen the  most important point </a:t>
            </a:r>
            <a:r>
              <a:rPr sz="2200" dirty="0">
                <a:latin typeface="Arial"/>
                <a:cs typeface="Arial"/>
              </a:rPr>
              <a:t>of </a:t>
            </a:r>
            <a:r>
              <a:rPr sz="2200" spc="-5" dirty="0">
                <a:latin typeface="Arial"/>
                <a:cs typeface="Arial"/>
              </a:rPr>
              <a:t>your paragraph or </a:t>
            </a:r>
            <a:r>
              <a:rPr sz="2200" spc="-30" dirty="0">
                <a:latin typeface="Arial"/>
                <a:cs typeface="Arial"/>
              </a:rPr>
              <a:t>essay, </a:t>
            </a:r>
            <a:r>
              <a:rPr sz="2200" spc="-5" dirty="0">
                <a:latin typeface="Arial"/>
                <a:cs typeface="Arial"/>
              </a:rPr>
              <a:t>you  must find the best way to tell your reader about it. Look  at the facts you have written. Look at your own ideas on  the topic. Decide which facts and ideas will best support  the main idea of your paragraph. Once you have chosen  the facts </a:t>
            </a:r>
            <a:r>
              <a:rPr sz="2200" dirty="0">
                <a:latin typeface="Arial"/>
                <a:cs typeface="Arial"/>
              </a:rPr>
              <a:t>and ideas </a:t>
            </a:r>
            <a:r>
              <a:rPr sz="2200" spc="-5" dirty="0">
                <a:latin typeface="Arial"/>
                <a:cs typeface="Arial"/>
              </a:rPr>
              <a:t>you plan to </a:t>
            </a:r>
            <a:r>
              <a:rPr sz="2200" dirty="0">
                <a:latin typeface="Arial"/>
                <a:cs typeface="Arial"/>
              </a:rPr>
              <a:t>use, ask </a:t>
            </a:r>
            <a:r>
              <a:rPr sz="2200" spc="-5" dirty="0">
                <a:latin typeface="Arial"/>
                <a:cs typeface="Arial"/>
              </a:rPr>
              <a:t>yourself which  order to put them in the paragraph. </a:t>
            </a:r>
            <a:r>
              <a:rPr sz="2200" spc="-10" dirty="0">
                <a:latin typeface="Arial"/>
                <a:cs typeface="Arial"/>
              </a:rPr>
              <a:t>Write </a:t>
            </a:r>
            <a:r>
              <a:rPr sz="2200" spc="-5" dirty="0">
                <a:latin typeface="Arial"/>
                <a:cs typeface="Arial"/>
              </a:rPr>
              <a:t>down your  own note set that you can use to guide yourself as you  write your paragraph or</a:t>
            </a:r>
            <a:r>
              <a:rPr sz="2200" spc="50" dirty="0">
                <a:latin typeface="Arial"/>
                <a:cs typeface="Arial"/>
              </a:rPr>
              <a:t> </a:t>
            </a:r>
            <a:r>
              <a:rPr sz="2200" spc="-30" dirty="0">
                <a:latin typeface="Arial"/>
                <a:cs typeface="Arial"/>
              </a:rPr>
              <a:t>essay.</a:t>
            </a:r>
            <a:endParaRPr sz="2200">
              <a:latin typeface="Arial"/>
              <a:cs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5940" y="434162"/>
            <a:ext cx="3710304" cy="483234"/>
          </a:xfrm>
          <a:prstGeom prst="rect">
            <a:avLst/>
          </a:prstGeom>
        </p:spPr>
        <p:txBody>
          <a:bodyPr vert="horz" wrap="square" lIns="0" tIns="12700" rIns="0" bIns="0" rtlCol="0">
            <a:spAutoFit/>
          </a:bodyPr>
          <a:lstStyle/>
          <a:p>
            <a:pPr marL="12700">
              <a:lnSpc>
                <a:spcPct val="100000"/>
              </a:lnSpc>
              <a:spcBef>
                <a:spcPts val="100"/>
              </a:spcBef>
            </a:pPr>
            <a:r>
              <a:rPr sz="3000" spc="-5" dirty="0"/>
              <a:t>W</a:t>
            </a:r>
            <a:r>
              <a:rPr spc="-5" dirty="0"/>
              <a:t>RITING</a:t>
            </a:r>
            <a:r>
              <a:rPr spc="135" dirty="0"/>
              <a:t> </a:t>
            </a:r>
            <a:r>
              <a:rPr sz="3000" spc="-30" dirty="0"/>
              <a:t>P</a:t>
            </a:r>
            <a:r>
              <a:rPr spc="-30" dirty="0"/>
              <a:t>ARAGRAPHS</a:t>
            </a:r>
            <a:endParaRPr sz="3000"/>
          </a:p>
        </p:txBody>
      </p:sp>
      <p:sp>
        <p:nvSpPr>
          <p:cNvPr id="3" name="object 3"/>
          <p:cNvSpPr txBox="1"/>
          <p:nvPr/>
        </p:nvSpPr>
        <p:spPr>
          <a:xfrm>
            <a:off x="810259" y="1592325"/>
            <a:ext cx="6951980" cy="4210685"/>
          </a:xfrm>
          <a:prstGeom prst="rect">
            <a:avLst/>
          </a:prstGeom>
        </p:spPr>
        <p:txBody>
          <a:bodyPr vert="horz" wrap="square" lIns="0" tIns="12065" rIns="0" bIns="0" rtlCol="0">
            <a:spAutoFit/>
          </a:bodyPr>
          <a:lstStyle/>
          <a:p>
            <a:pPr marL="47625">
              <a:lnSpc>
                <a:spcPts val="2510"/>
              </a:lnSpc>
              <a:spcBef>
                <a:spcPts val="95"/>
              </a:spcBef>
            </a:pPr>
            <a:r>
              <a:rPr sz="2200" b="1" spc="-5" dirty="0">
                <a:latin typeface="Arial"/>
                <a:cs typeface="Arial"/>
              </a:rPr>
              <a:t>What is the </a:t>
            </a:r>
            <a:r>
              <a:rPr sz="2200" b="1" dirty="0">
                <a:latin typeface="Arial"/>
                <a:cs typeface="Arial"/>
              </a:rPr>
              <a:t>writing</a:t>
            </a:r>
            <a:r>
              <a:rPr sz="2200" b="1" spc="45" dirty="0">
                <a:latin typeface="Arial"/>
                <a:cs typeface="Arial"/>
              </a:rPr>
              <a:t> </a:t>
            </a:r>
            <a:r>
              <a:rPr sz="2200" b="1" spc="-5" dirty="0">
                <a:latin typeface="Arial"/>
                <a:cs typeface="Arial"/>
              </a:rPr>
              <a:t>stage?</a:t>
            </a:r>
            <a:endParaRPr sz="2200">
              <a:latin typeface="Arial"/>
              <a:cs typeface="Arial"/>
            </a:endParaRPr>
          </a:p>
          <a:p>
            <a:pPr marL="12700">
              <a:lnSpc>
                <a:spcPts val="2380"/>
              </a:lnSpc>
            </a:pPr>
            <a:r>
              <a:rPr sz="2200" spc="-5" dirty="0">
                <a:latin typeface="Arial"/>
                <a:cs typeface="Arial"/>
              </a:rPr>
              <a:t>The writing stage </a:t>
            </a:r>
            <a:r>
              <a:rPr sz="2200" dirty="0">
                <a:latin typeface="Arial"/>
                <a:cs typeface="Arial"/>
              </a:rPr>
              <a:t>is </a:t>
            </a:r>
            <a:r>
              <a:rPr sz="2200" spc="-5" dirty="0">
                <a:latin typeface="Arial"/>
                <a:cs typeface="Arial"/>
              </a:rPr>
              <a:t>when you turn your ideas</a:t>
            </a:r>
            <a:r>
              <a:rPr sz="2200" spc="75" dirty="0">
                <a:latin typeface="Arial"/>
                <a:cs typeface="Arial"/>
              </a:rPr>
              <a:t> </a:t>
            </a:r>
            <a:r>
              <a:rPr sz="2200" spc="-5" dirty="0">
                <a:latin typeface="Arial"/>
                <a:cs typeface="Arial"/>
              </a:rPr>
              <a:t>into</a:t>
            </a:r>
            <a:endParaRPr sz="2200">
              <a:latin typeface="Arial"/>
              <a:cs typeface="Arial"/>
            </a:endParaRPr>
          </a:p>
          <a:p>
            <a:pPr marL="12700">
              <a:lnSpc>
                <a:spcPts val="2510"/>
              </a:lnSpc>
            </a:pPr>
            <a:r>
              <a:rPr sz="2200" dirty="0">
                <a:latin typeface="Arial"/>
                <a:cs typeface="Arial"/>
              </a:rPr>
              <a:t>sentences.</a:t>
            </a:r>
            <a:endParaRPr sz="2200">
              <a:latin typeface="Arial"/>
              <a:cs typeface="Arial"/>
            </a:endParaRPr>
          </a:p>
          <a:p>
            <a:pPr>
              <a:lnSpc>
                <a:spcPct val="100000"/>
              </a:lnSpc>
              <a:spcBef>
                <a:spcPts val="35"/>
              </a:spcBef>
            </a:pPr>
            <a:endParaRPr sz="2850">
              <a:latin typeface="Times New Roman"/>
              <a:cs typeface="Times New Roman"/>
            </a:endParaRPr>
          </a:p>
          <a:p>
            <a:pPr marL="125095">
              <a:lnSpc>
                <a:spcPct val="100000"/>
              </a:lnSpc>
            </a:pPr>
            <a:r>
              <a:rPr sz="2200" b="1" spc="-5" dirty="0">
                <a:latin typeface="Arial"/>
                <a:cs typeface="Arial"/>
              </a:rPr>
              <a:t>Five </a:t>
            </a:r>
            <a:r>
              <a:rPr sz="2200" b="1" spc="-10" dirty="0">
                <a:latin typeface="Arial"/>
                <a:cs typeface="Arial"/>
              </a:rPr>
              <a:t>Writing</a:t>
            </a:r>
            <a:r>
              <a:rPr sz="2200" b="1" spc="25" dirty="0">
                <a:latin typeface="Arial"/>
                <a:cs typeface="Arial"/>
              </a:rPr>
              <a:t> </a:t>
            </a:r>
            <a:r>
              <a:rPr sz="2200" b="1" spc="-5" dirty="0">
                <a:latin typeface="Arial"/>
                <a:cs typeface="Arial"/>
              </a:rPr>
              <a:t>Steps:</a:t>
            </a:r>
            <a:endParaRPr sz="2200">
              <a:latin typeface="Arial"/>
              <a:cs typeface="Arial"/>
            </a:endParaRPr>
          </a:p>
          <a:p>
            <a:pPr marL="513080" indent="-310515">
              <a:lnSpc>
                <a:spcPts val="2510"/>
              </a:lnSpc>
              <a:spcBef>
                <a:spcPts val="335"/>
              </a:spcBef>
              <a:buAutoNum type="arabicPeriod"/>
              <a:tabLst>
                <a:tab pos="513715" algn="l"/>
              </a:tabLst>
            </a:pPr>
            <a:r>
              <a:rPr sz="2200" spc="-5" dirty="0">
                <a:latin typeface="Arial"/>
                <a:cs typeface="Arial"/>
              </a:rPr>
              <a:t>Open your notebook and word</a:t>
            </a:r>
            <a:r>
              <a:rPr sz="2200" spc="55" dirty="0">
                <a:latin typeface="Arial"/>
                <a:cs typeface="Arial"/>
              </a:rPr>
              <a:t> </a:t>
            </a:r>
            <a:r>
              <a:rPr sz="2200" spc="-15" dirty="0">
                <a:latin typeface="Arial"/>
                <a:cs typeface="Arial"/>
              </a:rPr>
              <a:t>processor.</a:t>
            </a:r>
            <a:endParaRPr sz="2200">
              <a:latin typeface="Arial"/>
              <a:cs typeface="Arial"/>
            </a:endParaRPr>
          </a:p>
          <a:p>
            <a:pPr marL="321945" indent="-309880">
              <a:lnSpc>
                <a:spcPts val="2375"/>
              </a:lnSpc>
              <a:buAutoNum type="arabicPeriod"/>
              <a:tabLst>
                <a:tab pos="322580" algn="l"/>
              </a:tabLst>
            </a:pPr>
            <a:r>
              <a:rPr sz="2200" spc="-10" dirty="0">
                <a:latin typeface="Arial"/>
                <a:cs typeface="Arial"/>
              </a:rPr>
              <a:t>Write </a:t>
            </a:r>
            <a:r>
              <a:rPr sz="2200" spc="-5" dirty="0">
                <a:latin typeface="Arial"/>
                <a:cs typeface="Arial"/>
              </a:rPr>
              <a:t>the topic sentence, supporting sentences,</a:t>
            </a:r>
            <a:r>
              <a:rPr sz="2200" spc="85" dirty="0">
                <a:latin typeface="Arial"/>
                <a:cs typeface="Arial"/>
              </a:rPr>
              <a:t> </a:t>
            </a:r>
            <a:r>
              <a:rPr sz="2200" spc="-5" dirty="0">
                <a:latin typeface="Arial"/>
                <a:cs typeface="Arial"/>
              </a:rPr>
              <a:t>and</a:t>
            </a:r>
            <a:endParaRPr sz="2200">
              <a:latin typeface="Arial"/>
              <a:cs typeface="Arial"/>
            </a:endParaRPr>
          </a:p>
          <a:p>
            <a:pPr marL="12700">
              <a:lnSpc>
                <a:spcPts val="2375"/>
              </a:lnSpc>
            </a:pPr>
            <a:r>
              <a:rPr sz="2200" spc="-5" dirty="0">
                <a:latin typeface="Arial"/>
                <a:cs typeface="Arial"/>
              </a:rPr>
              <a:t>closing</a:t>
            </a:r>
            <a:r>
              <a:rPr sz="2200" spc="-30" dirty="0">
                <a:latin typeface="Arial"/>
                <a:cs typeface="Arial"/>
              </a:rPr>
              <a:t> </a:t>
            </a:r>
            <a:r>
              <a:rPr sz="2200" spc="-5" dirty="0">
                <a:latin typeface="Arial"/>
                <a:cs typeface="Arial"/>
              </a:rPr>
              <a:t>sentence.</a:t>
            </a:r>
            <a:endParaRPr sz="2200">
              <a:latin typeface="Arial"/>
              <a:cs typeface="Arial"/>
            </a:endParaRPr>
          </a:p>
          <a:p>
            <a:pPr marL="12700" marR="522605">
              <a:lnSpc>
                <a:spcPts val="2380"/>
              </a:lnSpc>
              <a:spcBef>
                <a:spcPts val="165"/>
              </a:spcBef>
              <a:buAutoNum type="arabicPeriod" startAt="3"/>
              <a:tabLst>
                <a:tab pos="323215" algn="l"/>
              </a:tabLst>
            </a:pPr>
            <a:r>
              <a:rPr sz="2200" spc="-10" dirty="0">
                <a:latin typeface="Arial"/>
                <a:cs typeface="Arial"/>
              </a:rPr>
              <a:t>Write </a:t>
            </a:r>
            <a:r>
              <a:rPr sz="2200" spc="-5" dirty="0">
                <a:latin typeface="Arial"/>
                <a:cs typeface="Arial"/>
              </a:rPr>
              <a:t>clear and simple sentences to express your  meaning.</a:t>
            </a:r>
            <a:endParaRPr sz="2200">
              <a:latin typeface="Arial"/>
              <a:cs typeface="Arial"/>
            </a:endParaRPr>
          </a:p>
          <a:p>
            <a:pPr marL="322580" indent="-310515">
              <a:lnSpc>
                <a:spcPts val="2205"/>
              </a:lnSpc>
              <a:buAutoNum type="arabicPeriod" startAt="3"/>
              <a:tabLst>
                <a:tab pos="323215" algn="l"/>
              </a:tabLst>
            </a:pPr>
            <a:r>
              <a:rPr sz="2200" spc="-5" dirty="0">
                <a:latin typeface="Arial"/>
                <a:cs typeface="Arial"/>
              </a:rPr>
              <a:t>Focus on the main idea of your</a:t>
            </a:r>
            <a:r>
              <a:rPr sz="2200" spc="60" dirty="0">
                <a:latin typeface="Arial"/>
                <a:cs typeface="Arial"/>
              </a:rPr>
              <a:t> </a:t>
            </a:r>
            <a:r>
              <a:rPr sz="2200" spc="-5" dirty="0">
                <a:latin typeface="Arial"/>
                <a:cs typeface="Arial"/>
              </a:rPr>
              <a:t>paragraph.</a:t>
            </a:r>
            <a:endParaRPr sz="2200">
              <a:latin typeface="Arial"/>
              <a:cs typeface="Arial"/>
            </a:endParaRPr>
          </a:p>
          <a:p>
            <a:pPr marL="12700" marR="5080">
              <a:lnSpc>
                <a:spcPts val="2380"/>
              </a:lnSpc>
              <a:spcBef>
                <a:spcPts val="165"/>
              </a:spcBef>
              <a:buAutoNum type="arabicPeriod" startAt="3"/>
              <a:tabLst>
                <a:tab pos="323215" algn="l"/>
              </a:tabLst>
            </a:pPr>
            <a:r>
              <a:rPr sz="2200" spc="-10" dirty="0">
                <a:latin typeface="Arial"/>
                <a:cs typeface="Arial"/>
              </a:rPr>
              <a:t>Use </a:t>
            </a:r>
            <a:r>
              <a:rPr sz="2200" spc="-5" dirty="0">
                <a:latin typeface="Arial"/>
                <a:cs typeface="Arial"/>
              </a:rPr>
              <a:t>the dictionary to help you find additional words to  express your</a:t>
            </a:r>
            <a:r>
              <a:rPr sz="2200" spc="10" dirty="0">
                <a:latin typeface="Arial"/>
                <a:cs typeface="Arial"/>
              </a:rPr>
              <a:t> </a:t>
            </a:r>
            <a:r>
              <a:rPr sz="2200" spc="-5" dirty="0">
                <a:latin typeface="Arial"/>
                <a:cs typeface="Arial"/>
              </a:rPr>
              <a:t>ideas.</a:t>
            </a:r>
            <a:endParaRPr sz="2200">
              <a:latin typeface="Arial"/>
              <a:cs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1230</Words>
  <Application>Microsoft Office PowerPoint</Application>
  <PresentationFormat>On-screen Show (4:3)</PresentationFormat>
  <Paragraphs>109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PARTS OF THE PARAGRAPH</vt:lpstr>
      <vt:lpstr>TOPIC SENTENCE</vt:lpstr>
      <vt:lpstr>SUPPORTING DETAILS</vt:lpstr>
      <vt:lpstr>CLOSING SENTENCE</vt:lpstr>
      <vt:lpstr>OUTLINE</vt:lpstr>
      <vt:lpstr>PREWRITING PARAGRAPHS</vt:lpstr>
      <vt:lpstr>PREWRITING PARAGRAPHS</vt:lpstr>
      <vt:lpstr>WRITING PARAGRAPHS</vt:lpstr>
      <vt:lpstr>EDITING PARAGRAPHS</vt:lpstr>
      <vt:lpstr>PUBLISHING PARAGRAPHS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Izhar Ahmad</cp:lastModifiedBy>
  <cp:revision>2</cp:revision>
  <dcterms:created xsi:type="dcterms:W3CDTF">2020-04-12T16:07:01Z</dcterms:created>
  <dcterms:modified xsi:type="dcterms:W3CDTF">2020-04-12T16:41:17Z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2011-04-02T00:00:00Z</vt:filetime>
  </property>
  <property fmtid="{D5CDD505-2E9C-101B-9397-08002B2CF9AE}" pid="3" name="Creator">
    <vt:lpwstr>Microsoft® Office PowerPoint® 2007</vt:lpwstr>
  </property>
  <property fmtid="{D5CDD505-2E9C-101B-9397-08002B2CF9AE}" pid="4" name="LastSaved">
    <vt:filetime>2020-04-12T00:00:00Z</vt:filetime>
  </property>
</Properties>
</file>